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7" r:id="rId2"/>
    <p:sldId id="258" r:id="rId3"/>
    <p:sldId id="259" r:id="rId4"/>
    <p:sldId id="299" r:id="rId5"/>
    <p:sldId id="261" r:id="rId6"/>
    <p:sldId id="262" r:id="rId7"/>
    <p:sldId id="263" r:id="rId8"/>
    <p:sldId id="264" r:id="rId9"/>
    <p:sldId id="300" r:id="rId10"/>
    <p:sldId id="265" r:id="rId11"/>
    <p:sldId id="266" r:id="rId12"/>
    <p:sldId id="268" r:id="rId13"/>
    <p:sldId id="269" r:id="rId14"/>
    <p:sldId id="270" r:id="rId15"/>
    <p:sldId id="271" r:id="rId16"/>
    <p:sldId id="272" r:id="rId17"/>
    <p:sldId id="273" r:id="rId18"/>
    <p:sldId id="274" r:id="rId19"/>
    <p:sldId id="301" r:id="rId20"/>
    <p:sldId id="302" r:id="rId21"/>
    <p:sldId id="277" r:id="rId22"/>
    <p:sldId id="278" r:id="rId23"/>
    <p:sldId id="279" r:id="rId24"/>
    <p:sldId id="280" r:id="rId25"/>
    <p:sldId id="281" r:id="rId26"/>
  </p:sldIdLst>
  <p:sldSz cx="24384000" cy="13716000"/>
  <p:notesSz cx="6858000" cy="9144000"/>
  <p:embeddedFontLs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Google Sans" panose="020B0604020202020204" charset="0"/>
      <p:regular r:id="rId36"/>
    </p:embeddedFont>
    <p:embeddedFont>
      <p:font typeface="Helvetica Neue" panose="020B0604020202020204" charset="0"/>
      <p:regular r:id="rId37"/>
    </p:embeddedFont>
    <p:embeddedFont>
      <p:font typeface="Open Sans" panose="020B0606030504020204" pitchFamily="34" charset="0"/>
      <p:regular r:id="rId38"/>
    </p:embeddedFont>
    <p:embeddedFont>
      <p:font typeface="Roboto Mono" panose="020B0604020202020204" charset="0"/>
      <p:italic r:id="rId39"/>
      <p:boldItalic r:id="rId40"/>
    </p:embeddedFont>
    <p:embeddedFont>
      <p:font typeface="Segoe UI" panose="020B0502040204020203" pitchFamily="34"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16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bc44582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5bc4458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bd4ac5bf4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87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d4ac5bf4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bd4ac5bf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069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bd4ac5bf4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bd4ac5bf4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d4ac5bf46_0_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bd4ac5bf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d4ac5bf46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bd4ac5bf4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e9d044a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e9d044a9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480b52f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480b52f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77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10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highlight>
                  <a:schemeClr val="accent1"/>
                </a:highlight>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stretch>
            <a:fillRect/>
          </a:stretch>
        </a:blipFill>
        <a:effectLst/>
      </p:bgPr>
    </p:bg>
    <p:spTree>
      <p:nvGrpSpPr>
        <p:cNvPr id="1" name="Shape 100"/>
        <p:cNvGrpSpPr/>
        <p:nvPr/>
      </p:nvGrpSpPr>
      <p:grpSpPr>
        <a:xfrm>
          <a:off x="0" y="0"/>
          <a:ext cx="0" cy="0"/>
          <a:chOff x="0" y="0"/>
          <a:chExt cx="0" cy="0"/>
        </a:xfrm>
      </p:grpSpPr>
      <p:sp>
        <p:nvSpPr>
          <p:cNvPr id="101" name="Google Shape;101;p23"/>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02" name="Google Shape;102;p23"/>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2"/>
                </a:solidFill>
                <a:highlight>
                  <a:schemeClr val="accent1"/>
                </a:highlight>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3" name="Google Shape;13;p3"/>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4" name="Google Shape;14;p3"/>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stretch>
            <a:fillRect/>
          </a:stretch>
        </a:blipFill>
        <a:effectLst/>
      </p:bgPr>
    </p:bg>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05" name="Google Shape;105;p24"/>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4"/>
                </a:solidFill>
                <a:highlight>
                  <a:schemeClr val="accent1"/>
                </a:highlight>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stretch>
            <a:fillRect/>
          </a:stretch>
        </a:blip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08" name="Google Shape;108;p25"/>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3"/>
                </a:solidFill>
                <a:highlight>
                  <a:schemeClr val="accent1"/>
                </a:highlight>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7" name="Google Shape;17;p4"/>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8" name="Google Shape;18;p4"/>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21" name="Google Shape;21;p5"/>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2pPr>
            <a:lvl3pPr lvl="2"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3pPr>
            <a:lvl4pPr lvl="3"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4pPr>
            <a:lvl5pPr lvl="4"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5pPr>
            <a:lvl6pPr lvl="5"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6pPr>
            <a:lvl7pPr lvl="6"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7pPr>
            <a:lvl8pPr lvl="7"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8pPr>
            <a:lvl9pPr lvl="8" rtl="0">
              <a:lnSpc>
                <a:spcPct val="100000"/>
              </a:lnSpc>
              <a:spcBef>
                <a:spcPts val="0"/>
              </a:spcBef>
              <a:spcAft>
                <a:spcPts val="0"/>
              </a:spcAft>
              <a:buNone/>
              <a:defRPr>
                <a:solidFill>
                  <a:srgbClr val="F6BA17"/>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22" name="Google Shape;22;p5"/>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panose="020B0503030502040204"/>
              <a:buNone/>
              <a:defRPr sz="7500">
                <a:solidFill>
                  <a:schemeClr val="dk2"/>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lang="en-US"/>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panose="020B0606030504020204"/>
              <a:buChar char="●"/>
              <a:defRPr sz="4800">
                <a:solidFill>
                  <a:schemeClr val="dk2"/>
                </a:solidFill>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Clr>
                <a:schemeClr val="dk2"/>
              </a:buClr>
              <a:buSzPts val="4800"/>
              <a:buFont typeface="Open Sans" panose="020B0606030504020204"/>
              <a:buChar char="○"/>
              <a:defRPr sz="4800">
                <a:solidFill>
                  <a:schemeClr val="dk2"/>
                </a:solidFill>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Clr>
                <a:schemeClr val="dk2"/>
              </a:buClr>
              <a:buSzPts val="3600"/>
              <a:buFont typeface="Open Sans" panose="020B0606030504020204"/>
              <a:buChar char="■"/>
              <a:defRPr sz="3600">
                <a:solidFill>
                  <a:schemeClr val="dk2"/>
                </a:solidFill>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Clr>
                <a:schemeClr val="dk2"/>
              </a:buClr>
              <a:buSzPts val="3600"/>
              <a:buFont typeface="Open Sans" panose="020B0606030504020204"/>
              <a:buChar char="●"/>
              <a:defRPr sz="3600">
                <a:solidFill>
                  <a:schemeClr val="dk2"/>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Web/CSS/CSS_animated_properties"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27"/>
          <p:cNvSpPr txBox="1">
            <a:spLocks noGrp="1"/>
          </p:cNvSpPr>
          <p:nvPr>
            <p:ph type="subTitle" idx="2"/>
          </p:nvPr>
        </p:nvSpPr>
        <p:spPr>
          <a:xfrm>
            <a:off x="2427925" y="6858000"/>
            <a:ext cx="15602836" cy="240062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4">
                    <a:lumMod val="75000"/>
                  </a:schemeClr>
                </a:solidFill>
              </a:rPr>
              <a:t>CSS transitions allows you to change property values smoothly, over a given duration.</a:t>
            </a:r>
          </a:p>
        </p:txBody>
      </p:sp>
      <p:sp>
        <p:nvSpPr>
          <p:cNvPr id="3" name="Title 2">
            <a:extLst>
              <a:ext uri="{FF2B5EF4-FFF2-40B4-BE49-F238E27FC236}">
                <a16:creationId xmlns:a16="http://schemas.microsoft.com/office/drawing/2014/main" id="{93B87466-8501-E220-67E4-44C762335A66}"/>
              </a:ext>
            </a:extLst>
          </p:cNvPr>
          <p:cNvSpPr>
            <a:spLocks noGrp="1"/>
          </p:cNvSpPr>
          <p:nvPr>
            <p:ph type="title"/>
          </p:nvPr>
        </p:nvSpPr>
        <p:spPr>
          <a:xfrm>
            <a:off x="2427925" y="4513800"/>
            <a:ext cx="14310600" cy="2031245"/>
          </a:xfrm>
        </p:spPr>
        <p:txBody>
          <a:bodyPr/>
          <a:lstStyle/>
          <a:p>
            <a:r>
              <a:rPr lang="en-US" dirty="0"/>
              <a:t>Transition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5"/>
          <p:cNvSpPr txBox="1">
            <a:spLocks noGrp="1"/>
          </p:cNvSpPr>
          <p:nvPr>
            <p:ph type="body" idx="2"/>
          </p:nvPr>
        </p:nvSpPr>
        <p:spPr>
          <a:xfrm>
            <a:off x="893050" y="3763926"/>
            <a:ext cx="22216600" cy="1032125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sz="6600" dirty="0"/>
              <a:t>Global</a:t>
            </a:r>
            <a:endParaRPr lang="en-US" sz="4435" dirty="0"/>
          </a:p>
          <a:p>
            <a:pPr marL="0" lvl="0" indent="0" algn="l" rtl="0">
              <a:spcBef>
                <a:spcPts val="0"/>
              </a:spcBef>
              <a:spcAft>
                <a:spcPts val="0"/>
              </a:spcAft>
              <a:buNone/>
            </a:pPr>
            <a:endParaRPr lang="en-US" sz="7200" dirty="0"/>
          </a:p>
          <a:p>
            <a:pPr marL="0" lvl="0" indent="0" algn="l" rtl="0">
              <a:spcBef>
                <a:spcPts val="0"/>
              </a:spcBef>
              <a:spcAft>
                <a:spcPts val="0"/>
              </a:spcAft>
              <a:buNone/>
            </a:pPr>
            <a:endParaRPr lang="en-US" sz="7200" dirty="0"/>
          </a:p>
          <a:p>
            <a:pPr marL="0" lvl="0" indent="0" algn="l" rtl="0">
              <a:spcBef>
                <a:spcPts val="0"/>
              </a:spcBef>
              <a:spcAft>
                <a:spcPts val="0"/>
              </a:spcAft>
              <a:buNone/>
            </a:pPr>
            <a:r>
              <a:rPr lang="en-US" sz="7200" dirty="0"/>
              <a:t>Local</a:t>
            </a:r>
          </a:p>
          <a:p>
            <a:pPr marL="0" lvl="0" indent="0" algn="l" rtl="0">
              <a:spcBef>
                <a:spcPts val="0"/>
              </a:spcBef>
              <a:spcAft>
                <a:spcPts val="0"/>
              </a:spcAft>
              <a:buNone/>
            </a:pPr>
            <a:endParaRPr lang="en-US" sz="7200" dirty="0"/>
          </a:p>
          <a:p>
            <a:pPr marL="0" lvl="0" indent="0" algn="l" rtl="0">
              <a:spcBef>
                <a:spcPts val="0"/>
              </a:spcBef>
              <a:spcAft>
                <a:spcPts val="0"/>
              </a:spcAft>
              <a:buNone/>
            </a:pPr>
            <a:endParaRPr lang="en-US" sz="7200" dirty="0"/>
          </a:p>
          <a:p>
            <a:pPr marL="0" lvl="0" indent="0" algn="l" rtl="0">
              <a:spcBef>
                <a:spcPts val="0"/>
              </a:spcBef>
              <a:spcAft>
                <a:spcPts val="0"/>
              </a:spcAft>
              <a:buNone/>
            </a:pPr>
            <a:endParaRPr lang="en-US" sz="7200" dirty="0"/>
          </a:p>
          <a:p>
            <a:pPr marL="0" lvl="0" indent="0" algn="l" rtl="0">
              <a:spcBef>
                <a:spcPts val="0"/>
              </a:spcBef>
              <a:spcAft>
                <a:spcPts val="0"/>
              </a:spcAft>
              <a:buNone/>
            </a:pPr>
            <a:endParaRPr lang="en-US" sz="7200" dirty="0"/>
          </a:p>
          <a:p>
            <a:pPr marL="0" lvl="0" indent="0" algn="l" rtl="0">
              <a:spcBef>
                <a:spcPts val="0"/>
              </a:spcBef>
              <a:spcAft>
                <a:spcPts val="0"/>
              </a:spcAft>
              <a:buNone/>
            </a:pPr>
            <a:endParaRPr lang="en-US" sz="4435" dirty="0"/>
          </a:p>
          <a:p>
            <a:pPr marL="0" lvl="0" indent="0" algn="l" rtl="0">
              <a:spcBef>
                <a:spcPts val="0"/>
              </a:spcBef>
              <a:spcAft>
                <a:spcPts val="0"/>
              </a:spcAft>
              <a:buNone/>
            </a:pPr>
            <a:endParaRPr sz="4435" dirty="0"/>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CSS Variables</a:t>
            </a:r>
          </a:p>
        </p:txBody>
      </p:sp>
      <p:pic>
        <p:nvPicPr>
          <p:cNvPr id="3" name="Picture 2">
            <a:extLst>
              <a:ext uri="{FF2B5EF4-FFF2-40B4-BE49-F238E27FC236}">
                <a16:creationId xmlns:a16="http://schemas.microsoft.com/office/drawing/2014/main" id="{41C291E5-3E49-F778-C180-7E60A16B8EA4}"/>
              </a:ext>
            </a:extLst>
          </p:cNvPr>
          <p:cNvPicPr>
            <a:picLocks noChangeAspect="1"/>
          </p:cNvPicPr>
          <p:nvPr/>
        </p:nvPicPr>
        <p:blipFill>
          <a:blip r:embed="rId3"/>
          <a:stretch>
            <a:fillRect/>
          </a:stretch>
        </p:blipFill>
        <p:spPr>
          <a:xfrm>
            <a:off x="893051" y="4742121"/>
            <a:ext cx="9186614" cy="2296632"/>
          </a:xfrm>
          <a:prstGeom prst="rect">
            <a:avLst/>
          </a:prstGeom>
        </p:spPr>
      </p:pic>
      <p:pic>
        <p:nvPicPr>
          <p:cNvPr id="5" name="Picture 4">
            <a:extLst>
              <a:ext uri="{FF2B5EF4-FFF2-40B4-BE49-F238E27FC236}">
                <a16:creationId xmlns:a16="http://schemas.microsoft.com/office/drawing/2014/main" id="{4AEE164E-CE9F-399B-82FF-A8F28F07965B}"/>
              </a:ext>
            </a:extLst>
          </p:cNvPr>
          <p:cNvPicPr>
            <a:picLocks noChangeAspect="1"/>
          </p:cNvPicPr>
          <p:nvPr/>
        </p:nvPicPr>
        <p:blipFill>
          <a:blip r:embed="rId4"/>
          <a:stretch>
            <a:fillRect/>
          </a:stretch>
        </p:blipFill>
        <p:spPr>
          <a:xfrm>
            <a:off x="893048" y="8016948"/>
            <a:ext cx="10037221" cy="25702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3381154"/>
            <a:ext cx="21645800" cy="154962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sz="4435" dirty="0">
                <a:solidFill>
                  <a:schemeClr val="accent6">
                    <a:lumMod val="50000"/>
                  </a:schemeClr>
                </a:solidFill>
              </a:rPr>
              <a:t>The Flexible Box Layout Module, makes it easier to design flexible responsive layout structure without using float or positioning.</a:t>
            </a:r>
            <a:endParaRPr sz="4435" dirty="0">
              <a:solidFill>
                <a:schemeClr val="accent6">
                  <a:lumMod val="50000"/>
                </a:schemeClr>
              </a:solidFill>
            </a:endParaRPr>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Flex Box</a:t>
            </a:r>
          </a:p>
        </p:txBody>
      </p:sp>
      <p:sp>
        <p:nvSpPr>
          <p:cNvPr id="7" name="TextBox 6">
            <a:extLst>
              <a:ext uri="{FF2B5EF4-FFF2-40B4-BE49-F238E27FC236}">
                <a16:creationId xmlns:a16="http://schemas.microsoft.com/office/drawing/2014/main" id="{03AC8AF1-191F-438B-5DDF-DF789B83BF23}"/>
              </a:ext>
            </a:extLst>
          </p:cNvPr>
          <p:cNvSpPr txBox="1"/>
          <p:nvPr/>
        </p:nvSpPr>
        <p:spPr>
          <a:xfrm>
            <a:off x="893050" y="6704112"/>
            <a:ext cx="17400266" cy="1323439"/>
          </a:xfrm>
          <a:prstGeom prst="rect">
            <a:avLst/>
          </a:prstGeom>
          <a:noFill/>
        </p:spPr>
        <p:txBody>
          <a:bodyPr wrap="square">
            <a:spAutoFit/>
          </a:bodyPr>
          <a:lstStyle/>
          <a:p>
            <a:r>
              <a:rPr lang="en-US" sz="4000" dirty="0">
                <a:solidFill>
                  <a:srgbClr val="FF0000"/>
                </a:solidFill>
              </a:rPr>
              <a:t>To start using the Flexbox model, you need to first define a flex </a:t>
            </a:r>
            <a:r>
              <a:rPr lang="en-US" sz="4000" dirty="0">
                <a:solidFill>
                  <a:schemeClr val="accent6">
                    <a:lumMod val="50000"/>
                  </a:schemeClr>
                </a:solidFill>
              </a:rPr>
              <a:t>Container </a:t>
            </a:r>
            <a:r>
              <a:rPr lang="en-US" sz="4000" dirty="0">
                <a:solidFill>
                  <a:srgbClr val="FF0000"/>
                </a:solidFill>
              </a:rPr>
              <a:t>and </a:t>
            </a:r>
            <a:r>
              <a:rPr lang="en-US" sz="4000" dirty="0">
                <a:solidFill>
                  <a:schemeClr val="accent6">
                    <a:lumMod val="50000"/>
                  </a:schemeClr>
                </a:solidFill>
              </a:rPr>
              <a:t>Items</a:t>
            </a:r>
            <a:r>
              <a:rPr lang="en-US" sz="4000" dirty="0">
                <a:solidFill>
                  <a:srgbClr val="FF0000"/>
                </a:solidFill>
              </a:rPr>
              <a:t>.</a:t>
            </a:r>
            <a:endParaRPr lang="en-US" sz="4000" dirty="0">
              <a:solidFill>
                <a:schemeClr val="accent6">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sp useBgFill="1">
        <p:nvSpPr>
          <p:cNvPr id="232" name="Rectangle 202">
            <a:extLst>
              <a:ext uri="{FF2B5EF4-FFF2-40B4-BE49-F238E27FC236}">
                <a16:creationId xmlns:a16="http://schemas.microsoft.com/office/drawing/2014/main" id="{3C5974B6-3353-4781-B620-BC5168DAE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8">
            <a:extLst>
              <a:ext uri="{FF2B5EF4-FFF2-40B4-BE49-F238E27FC236}">
                <a16:creationId xmlns:a16="http://schemas.microsoft.com/office/drawing/2014/main" id="{0A2C0FD4-452B-439A-A978-C37BC16F5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812304" y="4711572"/>
            <a:ext cx="9971496" cy="70621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Google Shape;198;p38"/>
          <p:cNvSpPr txBox="1">
            <a:spLocks noGrp="1"/>
          </p:cNvSpPr>
          <p:nvPr>
            <p:ph type="title"/>
          </p:nvPr>
        </p:nvSpPr>
        <p:spPr>
          <a:xfrm>
            <a:off x="15119624" y="5446644"/>
            <a:ext cx="7020710" cy="447347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8800" kern="1200">
                <a:solidFill>
                  <a:srgbClr val="FFFFFF"/>
                </a:solidFill>
                <a:latin typeface="+mj-lt"/>
                <a:ea typeface="+mj-ea"/>
                <a:cs typeface="+mj-cs"/>
              </a:rPr>
              <a:t>Flex container : </a:t>
            </a:r>
          </a:p>
        </p:txBody>
      </p:sp>
      <p:sp>
        <p:nvSpPr>
          <p:cNvPr id="5" name="Rectangle 2">
            <a:extLst>
              <a:ext uri="{FF2B5EF4-FFF2-40B4-BE49-F238E27FC236}">
                <a16:creationId xmlns:a16="http://schemas.microsoft.com/office/drawing/2014/main" id="{A6BAE047-F4D3-CFB9-ADD5-5E8DDF520602}"/>
              </a:ext>
            </a:extLst>
          </p:cNvPr>
          <p:cNvSpPr>
            <a:spLocks noGrp="1" noChangeArrowheads="1"/>
          </p:cNvSpPr>
          <p:nvPr>
            <p:ph type="body" idx="1"/>
          </p:nvPr>
        </p:nvSpPr>
        <p:spPr bwMode="auto">
          <a:xfrm>
            <a:off x="15119624" y="9926850"/>
            <a:ext cx="7020710" cy="15176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lnSpc>
                <a:spcPct val="90000"/>
              </a:lnSpc>
              <a:spcBef>
                <a:spcPts val="1000"/>
              </a:spcBef>
              <a:spcAft>
                <a:spcPct val="0"/>
              </a:spcAft>
              <a:buClrTx/>
              <a:buSzTx/>
              <a:buNone/>
              <a:tabLst/>
            </a:pPr>
            <a:r>
              <a:rPr lang="en-US" altLang="en-US" sz="3100" kern="1200">
                <a:solidFill>
                  <a:srgbClr val="FEFFFF"/>
                </a:solidFill>
                <a:latin typeface="+mn-lt"/>
                <a:ea typeface="+mn-ea"/>
                <a:cs typeface="+mn-cs"/>
              </a:rPr>
              <a:t>_</a:t>
            </a:r>
            <a:r>
              <a:rPr kumimoji="0" lang="en-US" altLang="en-US" sz="3100" b="0" i="0" u="none" strike="noStrike" kern="1200" cap="none" normalizeH="0" baseline="0">
                <a:ln>
                  <a:noFill/>
                </a:ln>
                <a:solidFill>
                  <a:srgbClr val="FEFFFF"/>
                </a:solidFill>
                <a:effectLst/>
                <a:latin typeface="+mn-lt"/>
                <a:ea typeface="+mn-ea"/>
                <a:cs typeface="+mn-cs"/>
              </a:rPr>
              <a:t>The flex container becomes flexible by setting the display property to flex </a:t>
            </a:r>
          </a:p>
        </p:txBody>
      </p:sp>
      <p:sp>
        <p:nvSpPr>
          <p:cNvPr id="207" name="Freeform 5">
            <a:extLst>
              <a:ext uri="{FF2B5EF4-FFF2-40B4-BE49-F238E27FC236}">
                <a16:creationId xmlns:a16="http://schemas.microsoft.com/office/drawing/2014/main" id="{16929AE4-43B6-494E-B7D6-F778AB2F2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819564" y="3308336"/>
            <a:ext cx="1644986" cy="8465384"/>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
            <a:extLst>
              <a:ext uri="{FF2B5EF4-FFF2-40B4-BE49-F238E27FC236}">
                <a16:creationId xmlns:a16="http://schemas.microsoft.com/office/drawing/2014/main" id="{8CEE0D70-D5EB-4589-819D-77F64EC4F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089040" y="2622272"/>
            <a:ext cx="1375508" cy="7640472"/>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a:extLst>
              <a:ext uri="{FF2B5EF4-FFF2-40B4-BE49-F238E27FC236}">
                <a16:creationId xmlns:a16="http://schemas.microsoft.com/office/drawing/2014/main" id="{2A701B99-D75A-4647-9635-9858D3BA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089040" y="2253474"/>
            <a:ext cx="694400" cy="739941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Rectangle 212">
            <a:extLst>
              <a:ext uri="{FF2B5EF4-FFF2-40B4-BE49-F238E27FC236}">
                <a16:creationId xmlns:a16="http://schemas.microsoft.com/office/drawing/2014/main" id="{884DEADC-5415-4FC6-93F0-89769392AF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17718" y="2240040"/>
            <a:ext cx="11265724" cy="7019058"/>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A42FE1-3E8A-E862-C85D-FA98171153EB}"/>
              </a:ext>
            </a:extLst>
          </p:cNvPr>
          <p:cNvPicPr>
            <a:picLocks noChangeAspect="1"/>
          </p:cNvPicPr>
          <p:nvPr/>
        </p:nvPicPr>
        <p:blipFill>
          <a:blip r:embed="rId3"/>
          <a:stretch>
            <a:fillRect/>
          </a:stretch>
        </p:blipFill>
        <p:spPr>
          <a:xfrm>
            <a:off x="2876928" y="4245924"/>
            <a:ext cx="10581928" cy="30270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4"/>
        <p:cNvGrpSpPr/>
        <p:nvPr/>
      </p:nvGrpSpPr>
      <p:grpSpPr>
        <a:xfrm>
          <a:off x="0" y="0"/>
          <a:ext cx="0" cy="0"/>
          <a:chOff x="0" y="0"/>
          <a:chExt cx="0" cy="0"/>
        </a:xfrm>
      </p:grpSpPr>
      <p:sp useBgFill="1">
        <p:nvSpPr>
          <p:cNvPr id="210" name="Rectangle 20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20" y="1271430"/>
            <a:ext cx="22284416" cy="4964272"/>
            <a:chOff x="409710" y="635715"/>
            <a:chExt cx="11142208" cy="2482136"/>
          </a:xfrm>
        </p:grpSpPr>
        <p:sp>
          <p:nvSpPr>
            <p:cNvPr id="2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Rectangle 2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05" name="Google Shape;205;p39"/>
          <p:cNvSpPr txBox="1">
            <a:spLocks noGrp="1"/>
          </p:cNvSpPr>
          <p:nvPr>
            <p:ph type="title"/>
          </p:nvPr>
        </p:nvSpPr>
        <p:spPr>
          <a:xfrm>
            <a:off x="2094560" y="1519610"/>
            <a:ext cx="20613040" cy="2651126"/>
          </a:xfrm>
          <a:prstGeom prst="rect">
            <a:avLst/>
          </a:prstGeom>
        </p:spPr>
        <p:txBody>
          <a:bodyPr spcFirstLastPara="1" vert="horz" lIns="91440" tIns="45720" rIns="91440" bIns="45720" rtlCol="0" anchor="ctr" anchorCtr="0">
            <a:normAutofit/>
          </a:bodyPr>
          <a:lstStyle/>
          <a:p>
            <a:pPr>
              <a:lnSpc>
                <a:spcPct val="90000"/>
              </a:lnSpc>
              <a:spcBef>
                <a:spcPct val="0"/>
              </a:spcBef>
            </a:pPr>
            <a:r>
              <a:rPr lang="en-US" sz="8000" b="0" i="0" kern="1200">
                <a:solidFill>
                  <a:srgbClr val="FFFFFF"/>
                </a:solidFill>
                <a:effectLst/>
                <a:latin typeface="+mj-lt"/>
                <a:ea typeface="+mj-ea"/>
                <a:cs typeface="+mj-cs"/>
              </a:rPr>
              <a:t>flex-direction</a:t>
            </a:r>
          </a:p>
        </p:txBody>
      </p:sp>
      <p:sp>
        <p:nvSpPr>
          <p:cNvPr id="4" name="Rectangle 1">
            <a:extLst>
              <a:ext uri="{FF2B5EF4-FFF2-40B4-BE49-F238E27FC236}">
                <a16:creationId xmlns:a16="http://schemas.microsoft.com/office/drawing/2014/main" id="{B15C91B6-B84E-2896-CD8C-3567DFD9F53F}"/>
              </a:ext>
            </a:extLst>
          </p:cNvPr>
          <p:cNvSpPr>
            <a:spLocks noGrp="1" noChangeArrowheads="1"/>
          </p:cNvSpPr>
          <p:nvPr>
            <p:ph type="body" idx="1"/>
          </p:nvPr>
        </p:nvSpPr>
        <p:spPr bwMode="auto">
          <a:xfrm>
            <a:off x="2849808" y="4988900"/>
            <a:ext cx="8107090" cy="712631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b="0" i="0" u="none" strike="noStrike" kern="1200" cap="none" normalizeH="0" baseline="0">
                <a:ln>
                  <a:noFill/>
                </a:ln>
                <a:effectLst/>
                <a:latin typeface="+mn-lt"/>
                <a:ea typeface="+mn-ea"/>
                <a:cs typeface="+mn-cs"/>
              </a:rPr>
              <a:t>The flex-direction property defines in which direction the container wants to stack the flex items.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br>
              <a:rPr kumimoji="0" lang="en-US" altLang="en-US" b="0" i="0" u="none" strike="noStrike" kern="1200" cap="none" normalizeH="0" baseline="0">
                <a:ln>
                  <a:noFill/>
                </a:ln>
                <a:effectLst/>
                <a:latin typeface="+mn-lt"/>
                <a:ea typeface="+mn-ea"/>
                <a:cs typeface="+mn-cs"/>
              </a:rPr>
            </a:br>
            <a:endParaRPr kumimoji="0" lang="en-US" altLang="en-US" b="0" i="0" u="none" strike="noStrike" kern="1200" cap="none" normalizeH="0" baseline="0">
              <a:ln>
                <a:noFill/>
              </a:ln>
              <a:effectLst/>
              <a:latin typeface="+mn-lt"/>
              <a:ea typeface="+mn-ea"/>
              <a:cs typeface="+mn-cs"/>
            </a:endParaRPr>
          </a:p>
        </p:txBody>
      </p:sp>
      <p:pic>
        <p:nvPicPr>
          <p:cNvPr id="6" name="Picture 5">
            <a:extLst>
              <a:ext uri="{FF2B5EF4-FFF2-40B4-BE49-F238E27FC236}">
                <a16:creationId xmlns:a16="http://schemas.microsoft.com/office/drawing/2014/main" id="{F0329A36-29A7-748B-49C4-B04BF0927FCC}"/>
              </a:ext>
            </a:extLst>
          </p:cNvPr>
          <p:cNvPicPr>
            <a:picLocks noChangeAspect="1"/>
          </p:cNvPicPr>
          <p:nvPr/>
        </p:nvPicPr>
        <p:blipFill>
          <a:blip r:embed="rId3"/>
          <a:stretch>
            <a:fillRect/>
          </a:stretch>
        </p:blipFill>
        <p:spPr>
          <a:xfrm>
            <a:off x="12197784" y="6920386"/>
            <a:ext cx="9604808" cy="32554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218" name="Rectangle 217">
            <a:extLst>
              <a:ext uri="{FF2B5EF4-FFF2-40B4-BE49-F238E27FC236}">
                <a16:creationId xmlns:a16="http://schemas.microsoft.com/office/drawing/2014/main" id="{0ADD3505-D816-4666-AAAA-42EC992FA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06D4B0D-F6C5-97F5-8497-0C10128F3C55}"/>
              </a:ext>
            </a:extLst>
          </p:cNvPr>
          <p:cNvPicPr>
            <a:picLocks noChangeAspect="1"/>
          </p:cNvPicPr>
          <p:nvPr/>
        </p:nvPicPr>
        <p:blipFill>
          <a:blip r:embed="rId3"/>
          <a:stretch>
            <a:fillRect/>
          </a:stretch>
        </p:blipFill>
        <p:spPr>
          <a:xfrm>
            <a:off x="1590686" y="1418995"/>
            <a:ext cx="16270508" cy="5916546"/>
          </a:xfrm>
          <a:prstGeom prst="rect">
            <a:avLst/>
          </a:prstGeom>
        </p:spPr>
      </p:pic>
      <p:sp>
        <p:nvSpPr>
          <p:cNvPr id="220" name="Freeform 6">
            <a:extLst>
              <a:ext uri="{FF2B5EF4-FFF2-40B4-BE49-F238E27FC236}">
                <a16:creationId xmlns:a16="http://schemas.microsoft.com/office/drawing/2014/main" id="{B4269A41-C387-4555-A18D-F1B4E366C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455494" y="8416294"/>
            <a:ext cx="678252" cy="4243670"/>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7">
            <a:extLst>
              <a:ext uri="{FF2B5EF4-FFF2-40B4-BE49-F238E27FC236}">
                <a16:creationId xmlns:a16="http://schemas.microsoft.com/office/drawing/2014/main" id="{911C1882-1ABB-473F-836B-DE0066ABA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7457478" y="8196666"/>
            <a:ext cx="403714" cy="411161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Rectangle 8">
            <a:extLst>
              <a:ext uri="{FF2B5EF4-FFF2-40B4-BE49-F238E27FC236}">
                <a16:creationId xmlns:a16="http://schemas.microsoft.com/office/drawing/2014/main" id="{336533B6-75CC-4F87-B044-A8241FBF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96" y="8196668"/>
            <a:ext cx="17866038" cy="39215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Google Shape;213;p40"/>
          <p:cNvSpPr txBox="1">
            <a:spLocks noGrp="1"/>
          </p:cNvSpPr>
          <p:nvPr>
            <p:ph type="title"/>
          </p:nvPr>
        </p:nvSpPr>
        <p:spPr>
          <a:xfrm>
            <a:off x="1590684" y="8535662"/>
            <a:ext cx="15941806" cy="2143170"/>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7400" b="0" i="0" kern="1200">
                <a:solidFill>
                  <a:srgbClr val="FFFFFF"/>
                </a:solidFill>
                <a:effectLst/>
                <a:latin typeface="+mj-lt"/>
                <a:ea typeface="+mj-ea"/>
                <a:cs typeface="+mj-cs"/>
              </a:rPr>
              <a:t>flex-wrap</a:t>
            </a:r>
            <a:br>
              <a:rPr lang="en-US" sz="7400" b="0" i="0" kern="1200">
                <a:solidFill>
                  <a:srgbClr val="FFFFFF"/>
                </a:solidFill>
                <a:effectLst/>
                <a:latin typeface="+mj-lt"/>
                <a:ea typeface="+mj-ea"/>
                <a:cs typeface="+mj-cs"/>
              </a:rPr>
            </a:br>
            <a:endParaRPr lang="en-US" sz="7400" kern="1200">
              <a:solidFill>
                <a:srgbClr val="FFFFFF"/>
              </a:solidFill>
              <a:latin typeface="+mj-lt"/>
              <a:ea typeface="+mj-ea"/>
              <a:cs typeface="+mj-cs"/>
            </a:endParaRPr>
          </a:p>
        </p:txBody>
      </p:sp>
      <p:sp>
        <p:nvSpPr>
          <p:cNvPr id="6" name="Rectangle 3">
            <a:extLst>
              <a:ext uri="{FF2B5EF4-FFF2-40B4-BE49-F238E27FC236}">
                <a16:creationId xmlns:a16="http://schemas.microsoft.com/office/drawing/2014/main" id="{51EB370C-D90D-A05C-B6E4-4904C12F000E}"/>
              </a:ext>
            </a:extLst>
          </p:cNvPr>
          <p:cNvSpPr>
            <a:spLocks noGrp="1" noChangeArrowheads="1"/>
          </p:cNvSpPr>
          <p:nvPr>
            <p:ph type="body" idx="1"/>
          </p:nvPr>
        </p:nvSpPr>
        <p:spPr bwMode="auto">
          <a:xfrm>
            <a:off x="1590684" y="10691428"/>
            <a:ext cx="15941806" cy="10764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lnSpc>
                <a:spcPct val="90000"/>
              </a:lnSpc>
              <a:spcBef>
                <a:spcPts val="1000"/>
              </a:spcBef>
              <a:spcAft>
                <a:spcPct val="0"/>
              </a:spcAft>
              <a:buClrTx/>
              <a:buSzTx/>
              <a:buNone/>
              <a:tabLst/>
            </a:pPr>
            <a:r>
              <a:rPr kumimoji="0" lang="en-US" altLang="en-US" sz="3700" b="0" i="0" u="none" strike="noStrike" kern="1200" cap="none" normalizeH="0" baseline="0">
                <a:ln>
                  <a:noFill/>
                </a:ln>
                <a:solidFill>
                  <a:srgbClr val="FEFFFF"/>
                </a:solidFill>
                <a:effectLst/>
                <a:latin typeface="+mn-lt"/>
                <a:ea typeface="+mn-ea"/>
                <a:cs typeface="+mn-cs"/>
              </a:rPr>
              <a:t>The flex-wrap property specifies whether the flex items should wrap or not. </a:t>
            </a:r>
          </a:p>
        </p:txBody>
      </p:sp>
      <p:sp>
        <p:nvSpPr>
          <p:cNvPr id="232" name="Rectangle 8">
            <a:extLst>
              <a:ext uri="{FF2B5EF4-FFF2-40B4-BE49-F238E27FC236}">
                <a16:creationId xmlns:a16="http://schemas.microsoft.com/office/drawing/2014/main" id="{77EAB586-FBDB-4496-82AC-22F18563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35600" y="8754534"/>
            <a:ext cx="6242304" cy="390543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Shape 22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53480" cy="13715084"/>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9" name="Google Shape;219;p41"/>
          <p:cNvSpPr txBox="1">
            <a:spLocks noGrp="1"/>
          </p:cNvSpPr>
          <p:nvPr>
            <p:ph type="title"/>
          </p:nvPr>
        </p:nvSpPr>
        <p:spPr>
          <a:xfrm>
            <a:off x="1534580" y="2060572"/>
            <a:ext cx="8307252" cy="4348182"/>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9600" b="0" i="0" kern="1200">
                <a:solidFill>
                  <a:schemeClr val="bg1"/>
                </a:solidFill>
                <a:effectLst/>
                <a:latin typeface="+mj-lt"/>
                <a:ea typeface="+mj-ea"/>
                <a:cs typeface="+mj-cs"/>
              </a:rPr>
              <a:t>flex-flow</a:t>
            </a:r>
          </a:p>
        </p:txBody>
      </p:sp>
      <p:grpSp>
        <p:nvGrpSpPr>
          <p:cNvPr id="228" name="Group 227">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0160" y="1280160"/>
            <a:ext cx="2256764" cy="1694412"/>
            <a:chOff x="5307830" y="325570"/>
            <a:chExt cx="1128382" cy="847206"/>
          </a:xfrm>
        </p:grpSpPr>
        <p:sp>
          <p:nvSpPr>
            <p:cNvPr id="229"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0"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Rectangle 1">
            <a:extLst>
              <a:ext uri="{FF2B5EF4-FFF2-40B4-BE49-F238E27FC236}">
                <a16:creationId xmlns:a16="http://schemas.microsoft.com/office/drawing/2014/main" id="{46E06727-0D89-AAA6-CA0A-6156F25F2E80}"/>
              </a:ext>
            </a:extLst>
          </p:cNvPr>
          <p:cNvSpPr>
            <a:spLocks noGrp="1" noChangeArrowheads="1"/>
          </p:cNvSpPr>
          <p:nvPr>
            <p:ph type="body" idx="1"/>
          </p:nvPr>
        </p:nvSpPr>
        <p:spPr bwMode="auto">
          <a:xfrm>
            <a:off x="1534580" y="6857998"/>
            <a:ext cx="8150108" cy="54824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4000" b="0" i="0" u="none" strike="noStrike" kern="1200" cap="none" normalizeH="0" baseline="0">
                <a:ln>
                  <a:noFill/>
                </a:ln>
                <a:solidFill>
                  <a:schemeClr val="bg1"/>
                </a:solidFill>
                <a:effectLst/>
                <a:latin typeface="+mn-lt"/>
                <a:ea typeface="+mn-ea"/>
                <a:cs typeface="+mn-cs"/>
              </a:rPr>
              <a:t>The flex-flow property is a shorthand property for setting both the flex-direction and flex-wrap properties. </a:t>
            </a:r>
          </a:p>
        </p:txBody>
      </p:sp>
      <p:pic>
        <p:nvPicPr>
          <p:cNvPr id="6" name="Picture 5">
            <a:extLst>
              <a:ext uri="{FF2B5EF4-FFF2-40B4-BE49-F238E27FC236}">
                <a16:creationId xmlns:a16="http://schemas.microsoft.com/office/drawing/2014/main" id="{7DC4A09B-EFB7-F0F2-B1A8-1237AA7894FF}"/>
              </a:ext>
            </a:extLst>
          </p:cNvPr>
          <p:cNvPicPr>
            <a:picLocks noChangeAspect="1"/>
          </p:cNvPicPr>
          <p:nvPr/>
        </p:nvPicPr>
        <p:blipFill>
          <a:blip r:embed="rId3"/>
          <a:stretch>
            <a:fillRect/>
          </a:stretch>
        </p:blipFill>
        <p:spPr>
          <a:xfrm>
            <a:off x="13287712" y="4870348"/>
            <a:ext cx="10102640" cy="397438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algn="l"/>
            <a:r>
              <a:rPr lang="en-US" b="0" i="0">
                <a:solidFill>
                  <a:srgbClr val="000000"/>
                </a:solidFill>
                <a:effectLst/>
                <a:latin typeface="Segoe UI" panose="020B0502040204020203" pitchFamily="34" charset="0"/>
              </a:rPr>
              <a:t>justify-content</a:t>
            </a:r>
            <a:endParaRPr lang="en-US" b="0" i="0" dirty="0">
              <a:solidFill>
                <a:srgbClr val="000000"/>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B8C42C97-A157-EFC1-1928-DAEA571F2F0D}"/>
              </a:ext>
            </a:extLst>
          </p:cNvPr>
          <p:cNvSpPr>
            <a:spLocks noGrp="1" noChangeArrowheads="1"/>
          </p:cNvSpPr>
          <p:nvPr>
            <p:ph type="body" idx="1"/>
          </p:nvPr>
        </p:nvSpPr>
        <p:spPr bwMode="auto">
          <a:xfrm>
            <a:off x="1149350" y="3940884"/>
            <a:ext cx="218652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a:ln>
                  <a:noFill/>
                </a:ln>
                <a:solidFill>
                  <a:srgbClr val="000000"/>
                </a:solidFill>
                <a:effectLst/>
                <a:latin typeface="Verdana" panose="020B0604030504040204" pitchFamily="34" charset="0"/>
              </a:rPr>
              <a:t>The </a:t>
            </a:r>
            <a:r>
              <a:rPr kumimoji="0" lang="en-US" altLang="en-US" sz="5400" b="0" i="0" u="none" strike="noStrike" cap="none" normalizeH="0" baseline="0">
                <a:ln>
                  <a:noFill/>
                </a:ln>
                <a:solidFill>
                  <a:srgbClr val="DC143C"/>
                </a:solidFill>
                <a:effectLst/>
                <a:latin typeface="Consolas" panose="020B0609020204030204" pitchFamily="49" charset="0"/>
              </a:rPr>
              <a:t>justify-content</a:t>
            </a:r>
            <a:r>
              <a:rPr kumimoji="0" lang="en-US" altLang="en-US" sz="5400" b="0" i="0" u="none" strike="noStrike" cap="none" normalizeH="0" baseline="0">
                <a:ln>
                  <a:noFill/>
                </a:ln>
                <a:solidFill>
                  <a:srgbClr val="000000"/>
                </a:solidFill>
                <a:effectLst/>
                <a:latin typeface="Verdana" panose="020B0604030504040204" pitchFamily="34" charset="0"/>
              </a:rPr>
              <a:t> property is used to align the flex </a:t>
            </a:r>
            <a:r>
              <a:rPr kumimoji="0" lang="en-US" altLang="en-US" sz="6600" b="0" i="0" u="none" strike="noStrike" cap="none" normalizeH="0" baseline="0">
                <a:ln>
                  <a:noFill/>
                </a:ln>
                <a:solidFill>
                  <a:srgbClr val="000000"/>
                </a:solidFill>
                <a:effectLst/>
                <a:latin typeface="Verdana" panose="020B0604030504040204" pitchFamily="34" charset="0"/>
              </a:rPr>
              <a:t>items</a:t>
            </a:r>
            <a:r>
              <a:rPr kumimoji="0" lang="en-US" altLang="en-US" sz="7200" b="0" i="0" u="none" strike="noStrike" cap="none" normalizeH="0" baseline="0">
                <a:ln>
                  <a:noFill/>
                </a:ln>
                <a:solidFill>
                  <a:schemeClr val="tx1"/>
                </a:solidFill>
                <a:effectLst/>
              </a:rPr>
              <a:t> </a:t>
            </a:r>
            <a:endParaRPr kumimoji="0" lang="en-US" altLang="en-US" sz="8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139ED28-5ADA-6513-B10B-608822C03F45}"/>
              </a:ext>
            </a:extLst>
          </p:cNvPr>
          <p:cNvPicPr>
            <a:picLocks noChangeAspect="1"/>
          </p:cNvPicPr>
          <p:nvPr/>
        </p:nvPicPr>
        <p:blipFill>
          <a:blip r:embed="rId3"/>
          <a:stretch>
            <a:fillRect/>
          </a:stretch>
        </p:blipFill>
        <p:spPr>
          <a:xfrm>
            <a:off x="1701210" y="5644715"/>
            <a:ext cx="13146640" cy="46952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893050" y="1290125"/>
            <a:ext cx="21956100" cy="3354684"/>
          </a:xfrm>
          <a:prstGeom prst="rect">
            <a:avLst/>
          </a:prstGeom>
        </p:spPr>
        <p:txBody>
          <a:bodyPr spcFirstLastPara="1" wrap="square" lIns="243800" tIns="243800" rIns="243800" bIns="243800" anchor="t" anchorCtr="0">
            <a:spAutoFit/>
          </a:bodyPr>
          <a:lstStyle/>
          <a:p>
            <a:pPr>
              <a:buClr>
                <a:schemeClr val="dk1"/>
              </a:buClr>
              <a:buSzPts val="1100"/>
            </a:pPr>
            <a:r>
              <a:rPr lang="en-US" b="0" i="0" dirty="0">
                <a:solidFill>
                  <a:srgbClr val="000000"/>
                </a:solidFill>
                <a:effectLst/>
                <a:latin typeface="Segoe UI" panose="020B0502040204020203" pitchFamily="34" charset="0"/>
              </a:rPr>
              <a:t>align-items</a:t>
            </a:r>
            <a:br>
              <a:rPr lang="en-US" b="0" i="0" dirty="0">
                <a:solidFill>
                  <a:srgbClr val="000000"/>
                </a:solidFill>
                <a:effectLst/>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E50CF326-990C-B97E-6EB1-C5E25420EB0A}"/>
              </a:ext>
            </a:extLst>
          </p:cNvPr>
          <p:cNvSpPr>
            <a:spLocks noGrp="1" noChangeArrowheads="1"/>
          </p:cNvSpPr>
          <p:nvPr>
            <p:ph type="body" idx="1"/>
          </p:nvPr>
        </p:nvSpPr>
        <p:spPr bwMode="auto">
          <a:xfrm>
            <a:off x="1149350" y="3879329"/>
            <a:ext cx="2238946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Verdana" panose="020B0604030504040204" pitchFamily="34" charset="0"/>
              </a:rPr>
              <a:t>The </a:t>
            </a:r>
            <a:r>
              <a:rPr kumimoji="0" lang="en-US" altLang="en-US" sz="6000" b="0" i="0" u="none" strike="noStrike" cap="none" normalizeH="0" baseline="0">
                <a:ln>
                  <a:noFill/>
                </a:ln>
                <a:solidFill>
                  <a:srgbClr val="DC143C"/>
                </a:solidFill>
                <a:effectLst/>
                <a:latin typeface="Consolas" panose="020B0609020204030204" pitchFamily="49" charset="0"/>
              </a:rPr>
              <a:t>align-items</a:t>
            </a:r>
            <a:r>
              <a:rPr kumimoji="0" lang="en-US" altLang="en-US" sz="6000" b="0" i="0" u="none" strike="noStrike" cap="none" normalizeH="0" baseline="0">
                <a:ln>
                  <a:noFill/>
                </a:ln>
                <a:solidFill>
                  <a:srgbClr val="000000"/>
                </a:solidFill>
                <a:effectLst/>
                <a:latin typeface="Verdana" panose="020B0604030504040204" pitchFamily="34" charset="0"/>
              </a:rPr>
              <a:t> property is used to align the flex items.</a:t>
            </a:r>
            <a:r>
              <a:rPr kumimoji="0" lang="en-US" altLang="en-US" sz="8000" b="0" i="0" u="none" strike="noStrike" cap="none" normalizeH="0" baseline="0">
                <a:ln>
                  <a:noFill/>
                </a:ln>
                <a:solidFill>
                  <a:schemeClr val="tx1"/>
                </a:solidFill>
                <a:effectLst/>
              </a:rPr>
              <a:t> </a:t>
            </a:r>
            <a:endParaRPr kumimoji="0" lang="en-US" altLang="en-US" sz="8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4CFEF66-0758-7759-14F4-D75B589BBCAC}"/>
              </a:ext>
            </a:extLst>
          </p:cNvPr>
          <p:cNvPicPr>
            <a:picLocks noChangeAspect="1"/>
          </p:cNvPicPr>
          <p:nvPr/>
        </p:nvPicPr>
        <p:blipFill>
          <a:blip r:embed="rId3"/>
          <a:stretch>
            <a:fillRect/>
          </a:stretch>
        </p:blipFill>
        <p:spPr>
          <a:xfrm>
            <a:off x="1747947" y="5677786"/>
            <a:ext cx="13251049" cy="55714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algn="l"/>
            <a:r>
              <a:rPr lang="en-US" b="0" i="0" dirty="0">
                <a:solidFill>
                  <a:srgbClr val="000000"/>
                </a:solidFill>
                <a:effectLst/>
                <a:latin typeface="Segoe UI" panose="020B0502040204020203" pitchFamily="34" charset="0"/>
              </a:rPr>
              <a:t>align-content</a:t>
            </a:r>
          </a:p>
        </p:txBody>
      </p:sp>
      <p:sp>
        <p:nvSpPr>
          <p:cNvPr id="4" name="Rectangle 1">
            <a:extLst>
              <a:ext uri="{FF2B5EF4-FFF2-40B4-BE49-F238E27FC236}">
                <a16:creationId xmlns:a16="http://schemas.microsoft.com/office/drawing/2014/main" id="{30D349FC-EB8C-4C06-D032-C61F81702BCB}"/>
              </a:ext>
            </a:extLst>
          </p:cNvPr>
          <p:cNvSpPr>
            <a:spLocks noGrp="1" noChangeArrowheads="1"/>
          </p:cNvSpPr>
          <p:nvPr>
            <p:ph type="body" idx="1"/>
          </p:nvPr>
        </p:nvSpPr>
        <p:spPr bwMode="auto">
          <a:xfrm>
            <a:off x="1203325" y="4110746"/>
            <a:ext cx="206101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a:ln>
                  <a:noFill/>
                </a:ln>
                <a:solidFill>
                  <a:srgbClr val="000000"/>
                </a:solidFill>
                <a:effectLst/>
                <a:latin typeface="Verdana" panose="020B0604030504040204" pitchFamily="34" charset="0"/>
              </a:rPr>
              <a:t>The </a:t>
            </a:r>
            <a:r>
              <a:rPr kumimoji="0" lang="en-US" altLang="en-US" sz="5400" b="0" i="0" u="none" strike="noStrike" cap="none" normalizeH="0" baseline="0">
                <a:ln>
                  <a:noFill/>
                </a:ln>
                <a:solidFill>
                  <a:srgbClr val="DC143C"/>
                </a:solidFill>
                <a:effectLst/>
                <a:latin typeface="Consolas" panose="020B0609020204030204" pitchFamily="49" charset="0"/>
              </a:rPr>
              <a:t>align-content</a:t>
            </a:r>
            <a:r>
              <a:rPr kumimoji="0" lang="en-US" altLang="en-US" sz="5400" b="0" i="0" u="none" strike="noStrike" cap="none" normalizeH="0" baseline="0">
                <a:ln>
                  <a:noFill/>
                </a:ln>
                <a:solidFill>
                  <a:srgbClr val="000000"/>
                </a:solidFill>
                <a:effectLst/>
                <a:latin typeface="Verdana" panose="020B0604030504040204" pitchFamily="34" charset="0"/>
              </a:rPr>
              <a:t> property is used to align the flex lines.</a:t>
            </a:r>
            <a:r>
              <a:rPr kumimoji="0" lang="en-US" altLang="en-US" sz="7200" b="0" i="0" u="none" strike="noStrike" cap="none" normalizeH="0" baseline="0">
                <a:ln>
                  <a:noFill/>
                </a:ln>
                <a:solidFill>
                  <a:schemeClr val="tx1"/>
                </a:solidFill>
                <a:effectLst/>
              </a:rPr>
              <a:t> </a:t>
            </a:r>
            <a:endParaRPr kumimoji="0" lang="en-US" altLang="en-US" sz="80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FA64E89-CE15-217D-F531-4EBC7C667179}"/>
              </a:ext>
            </a:extLst>
          </p:cNvPr>
          <p:cNvPicPr>
            <a:picLocks noChangeAspect="1"/>
          </p:cNvPicPr>
          <p:nvPr/>
        </p:nvPicPr>
        <p:blipFill>
          <a:blip r:embed="rId3"/>
          <a:stretch>
            <a:fillRect/>
          </a:stretch>
        </p:blipFill>
        <p:spPr>
          <a:xfrm>
            <a:off x="970400" y="6083260"/>
            <a:ext cx="12777430" cy="6362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44"/>
          <p:cNvSpPr txBox="1">
            <a:spLocks noGrp="1"/>
          </p:cNvSpPr>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algn="l"/>
            <a:endParaRPr lang="en-US" b="0" i="0" dirty="0">
              <a:solidFill>
                <a:srgbClr val="000000"/>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30D349FC-EB8C-4C06-D032-C61F81702BCB}"/>
              </a:ext>
            </a:extLst>
          </p:cNvPr>
          <p:cNvSpPr>
            <a:spLocks noGrp="1" noChangeArrowheads="1"/>
          </p:cNvSpPr>
          <p:nvPr>
            <p:ph type="body" idx="1"/>
          </p:nvPr>
        </p:nvSpPr>
        <p:spPr bwMode="auto">
          <a:xfrm>
            <a:off x="1203325" y="4110746"/>
            <a:ext cx="206101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a:ln>
                  <a:noFill/>
                </a:ln>
                <a:solidFill>
                  <a:srgbClr val="000000"/>
                </a:solidFill>
                <a:effectLst/>
                <a:latin typeface="Verdana" panose="020B0604030504040204" pitchFamily="34" charset="0"/>
              </a:rPr>
              <a:t>The </a:t>
            </a:r>
            <a:r>
              <a:rPr kumimoji="0" lang="en-US" altLang="en-US" sz="5400" b="0" i="0" u="none" strike="noStrike" cap="none" normalizeH="0" baseline="0">
                <a:ln>
                  <a:noFill/>
                </a:ln>
                <a:solidFill>
                  <a:srgbClr val="DC143C"/>
                </a:solidFill>
                <a:effectLst/>
                <a:latin typeface="Consolas" panose="020B0609020204030204" pitchFamily="49" charset="0"/>
              </a:rPr>
              <a:t>align-content</a:t>
            </a:r>
            <a:r>
              <a:rPr kumimoji="0" lang="en-US" altLang="en-US" sz="5400" b="0" i="0" u="none" strike="noStrike" cap="none" normalizeH="0" baseline="0">
                <a:ln>
                  <a:noFill/>
                </a:ln>
                <a:solidFill>
                  <a:srgbClr val="000000"/>
                </a:solidFill>
                <a:effectLst/>
                <a:latin typeface="Verdana" panose="020B0604030504040204" pitchFamily="34" charset="0"/>
              </a:rPr>
              <a:t> property is used to align the flex lines.</a:t>
            </a:r>
            <a:r>
              <a:rPr kumimoji="0" lang="en-US" altLang="en-US" sz="7200" b="0" i="0" u="none" strike="noStrike" cap="none" normalizeH="0" baseline="0">
                <a:ln>
                  <a:noFill/>
                </a:ln>
                <a:solidFill>
                  <a:schemeClr val="tx1"/>
                </a:solidFill>
                <a:effectLst/>
              </a:rPr>
              <a:t> </a:t>
            </a:r>
            <a:endParaRPr kumimoji="0" lang="en-US" altLang="en-US" sz="80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FA64E89-CE15-217D-F531-4EBC7C667179}"/>
              </a:ext>
            </a:extLst>
          </p:cNvPr>
          <p:cNvPicPr>
            <a:picLocks noChangeAspect="1"/>
          </p:cNvPicPr>
          <p:nvPr/>
        </p:nvPicPr>
        <p:blipFill>
          <a:blip r:embed="rId3"/>
          <a:stretch>
            <a:fillRect/>
          </a:stretch>
        </p:blipFill>
        <p:spPr>
          <a:xfrm>
            <a:off x="970400" y="6083260"/>
            <a:ext cx="12777430" cy="6362640"/>
          </a:xfrm>
          <a:prstGeom prst="rect">
            <a:avLst/>
          </a:prstGeom>
        </p:spPr>
      </p:pic>
    </p:spTree>
    <p:extLst>
      <p:ext uri="{BB962C8B-B14F-4D97-AF65-F5344CB8AC3E}">
        <p14:creationId xmlns:p14="http://schemas.microsoft.com/office/powerpoint/2010/main" val="195270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8"/>
          <p:cNvSpPr txBox="1">
            <a:spLocks noGrp="1"/>
          </p:cNvSpPr>
          <p:nvPr>
            <p:ph type="title"/>
          </p:nvPr>
        </p:nvSpPr>
        <p:spPr>
          <a:xfrm>
            <a:off x="2279069" y="4013575"/>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ar-EG" dirty="0"/>
              <a:t>!</a:t>
            </a:r>
            <a:r>
              <a:rPr lang="en-US" dirty="0"/>
              <a:t>important</a:t>
            </a:r>
          </a:p>
        </p:txBody>
      </p:sp>
      <p:sp>
        <p:nvSpPr>
          <p:cNvPr id="130" name="Google Shape;130;p28"/>
          <p:cNvSpPr txBox="1">
            <a:spLocks noGrp="1"/>
          </p:cNvSpPr>
          <p:nvPr>
            <p:ph type="subTitle" idx="2"/>
          </p:nvPr>
        </p:nvSpPr>
        <p:spPr>
          <a:xfrm>
            <a:off x="2663900" y="5784112"/>
            <a:ext cx="15581570" cy="535528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lumMod val="75000"/>
                  </a:schemeClr>
                </a:solidFill>
              </a:rPr>
              <a:t>The !important rule in CSS is used to add more importance to a property/value than normal</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FF0000"/>
                </a:solidFill>
              </a:rPr>
              <a:t>In fact, if you use the !important rule, it will override ALL previous styling rules for that specific property on that element!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44"/>
          <p:cNvSpPr txBox="1">
            <a:spLocks noGrp="1"/>
          </p:cNvSpPr>
          <p:nvPr>
            <p:ph type="title"/>
          </p:nvPr>
        </p:nvSpPr>
        <p:spPr>
          <a:xfrm>
            <a:off x="970400" y="1570444"/>
            <a:ext cx="15042233" cy="4785845"/>
          </a:xfrm>
          <a:prstGeom prst="rect">
            <a:avLst/>
          </a:prstGeom>
        </p:spPr>
        <p:txBody>
          <a:bodyPr spcFirstLastPara="1" wrap="square" lIns="243800" tIns="243800" rIns="243800" bIns="243800" anchor="t" anchorCtr="0">
            <a:spAutoFit/>
          </a:bodyPr>
          <a:lstStyle/>
          <a:p>
            <a:pPr algn="l"/>
            <a:r>
              <a:rPr lang="en-US" b="0" i="0" dirty="0">
                <a:solidFill>
                  <a:srgbClr val="000000"/>
                </a:solidFill>
                <a:effectLst/>
                <a:latin typeface="Segoe UI" panose="020B0502040204020203" pitchFamily="34" charset="0"/>
              </a:rPr>
              <a:t>Perfect Centering</a:t>
            </a:r>
            <a:br>
              <a:rPr lang="en-US" b="0" i="0" dirty="0">
                <a:solidFill>
                  <a:srgbClr val="000000"/>
                </a:solidFill>
                <a:effectLst/>
                <a:latin typeface="Segoe UI" panose="020B0502040204020203" pitchFamily="34" charset="0"/>
              </a:rPr>
            </a:br>
            <a:br>
              <a:rPr lang="en-US" dirty="0"/>
            </a:br>
            <a:endParaRPr lang="en-US" b="0" i="0" dirty="0">
              <a:solidFill>
                <a:srgbClr val="000000"/>
              </a:solidFill>
              <a:effectLst/>
              <a:latin typeface="Segoe UI" panose="020B0502040204020203" pitchFamily="34" charset="0"/>
            </a:endParaRPr>
          </a:p>
        </p:txBody>
      </p:sp>
      <p:sp>
        <p:nvSpPr>
          <p:cNvPr id="5" name="Rectangle 3">
            <a:extLst>
              <a:ext uri="{FF2B5EF4-FFF2-40B4-BE49-F238E27FC236}">
                <a16:creationId xmlns:a16="http://schemas.microsoft.com/office/drawing/2014/main" id="{9F7CD96B-E5E9-A827-5151-317B158BBB55}"/>
              </a:ext>
            </a:extLst>
          </p:cNvPr>
          <p:cNvSpPr>
            <a:spLocks noChangeArrowheads="1"/>
          </p:cNvSpPr>
          <p:nvPr/>
        </p:nvSpPr>
        <p:spPr bwMode="auto">
          <a:xfrm>
            <a:off x="377708" y="5314333"/>
            <a:ext cx="2362858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a:ln>
                  <a:noFill/>
                </a:ln>
                <a:solidFill>
                  <a:srgbClr val="000000"/>
                </a:solidFill>
                <a:effectLst/>
                <a:latin typeface="Verdana" panose="020B0604030504040204" pitchFamily="34" charset="0"/>
              </a:rPr>
              <a:t>Set both the </a:t>
            </a:r>
            <a:r>
              <a:rPr kumimoji="0" lang="en-US" altLang="en-US" sz="3200" b="0" i="0" u="none" strike="noStrike" cap="none" normalizeH="0" baseline="0">
                <a:ln>
                  <a:noFill/>
                </a:ln>
                <a:solidFill>
                  <a:srgbClr val="DC143C"/>
                </a:solidFill>
                <a:effectLst/>
                <a:latin typeface="Consolas" panose="020B0609020204030204" pitchFamily="49" charset="0"/>
              </a:rPr>
              <a:t>justify-content</a:t>
            </a:r>
            <a:r>
              <a:rPr kumimoji="0" lang="en-US" altLang="en-US" sz="3200" b="0" i="0" u="none" strike="noStrike" cap="none" normalizeH="0" baseline="0">
                <a:ln>
                  <a:noFill/>
                </a:ln>
                <a:solidFill>
                  <a:srgbClr val="000000"/>
                </a:solidFill>
                <a:effectLst/>
                <a:latin typeface="Verdana" panose="020B0604030504040204" pitchFamily="34" charset="0"/>
              </a:rPr>
              <a:t> and </a:t>
            </a:r>
            <a:r>
              <a:rPr kumimoji="0" lang="en-US" altLang="en-US" sz="3200" b="0" i="0" u="none" strike="noStrike" cap="none" normalizeH="0" baseline="0">
                <a:ln>
                  <a:noFill/>
                </a:ln>
                <a:solidFill>
                  <a:srgbClr val="DC143C"/>
                </a:solidFill>
                <a:effectLst/>
                <a:latin typeface="Consolas" panose="020B0609020204030204" pitchFamily="49" charset="0"/>
              </a:rPr>
              <a:t>align-items</a:t>
            </a:r>
            <a:r>
              <a:rPr kumimoji="0" lang="en-US" altLang="en-US" sz="3200" b="0" i="0" u="none" strike="noStrike" cap="none" normalizeH="0" baseline="0">
                <a:ln>
                  <a:noFill/>
                </a:ln>
                <a:solidFill>
                  <a:srgbClr val="000000"/>
                </a:solidFill>
                <a:effectLst/>
                <a:latin typeface="Verdana" panose="020B0604030504040204" pitchFamily="34" charset="0"/>
              </a:rPr>
              <a:t> properties to </a:t>
            </a:r>
            <a:r>
              <a:rPr kumimoji="0" lang="en-US" altLang="en-US" sz="3200" b="0" i="0" u="none" strike="noStrike" cap="none" normalizeH="0" baseline="0">
                <a:ln>
                  <a:noFill/>
                </a:ln>
                <a:solidFill>
                  <a:srgbClr val="DC143C"/>
                </a:solidFill>
                <a:effectLst/>
                <a:latin typeface="Consolas" panose="020B0609020204030204" pitchFamily="49" charset="0"/>
              </a:rPr>
              <a:t>center</a:t>
            </a:r>
            <a:r>
              <a:rPr kumimoji="0" lang="en-US" altLang="en-US" sz="3200" b="0" i="0" u="none" strike="noStrike" cap="none" normalizeH="0" baseline="0">
                <a:ln>
                  <a:noFill/>
                </a:ln>
                <a:solidFill>
                  <a:srgbClr val="000000"/>
                </a:solidFill>
                <a:effectLst/>
                <a:latin typeface="Verdana" panose="020B0604030504040204" pitchFamily="34" charset="0"/>
              </a:rPr>
              <a:t>, and the flex item will be perfectly centered:</a:t>
            </a:r>
            <a:r>
              <a:rPr kumimoji="0" lang="en-US" altLang="en-US" sz="4400" b="0" i="0" u="none" strike="noStrike" cap="none" normalizeH="0" baseline="0">
                <a:ln>
                  <a:noFill/>
                </a:ln>
                <a:solidFill>
                  <a:schemeClr val="tx1"/>
                </a:solidFill>
                <a:effectLst/>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45E55AD-B10F-84C3-8098-48312CE292D9}"/>
              </a:ext>
            </a:extLst>
          </p:cNvPr>
          <p:cNvPicPr>
            <a:picLocks noChangeAspect="1"/>
          </p:cNvPicPr>
          <p:nvPr/>
        </p:nvPicPr>
        <p:blipFill>
          <a:blip r:embed="rId3"/>
          <a:stretch>
            <a:fillRect/>
          </a:stretch>
        </p:blipFill>
        <p:spPr>
          <a:xfrm>
            <a:off x="3333554" y="6356289"/>
            <a:ext cx="11235918" cy="5287555"/>
          </a:xfrm>
          <a:prstGeom prst="rect">
            <a:avLst/>
          </a:prstGeom>
        </p:spPr>
      </p:pic>
    </p:spTree>
    <p:extLst>
      <p:ext uri="{BB962C8B-B14F-4D97-AF65-F5344CB8AC3E}">
        <p14:creationId xmlns:p14="http://schemas.microsoft.com/office/powerpoint/2010/main" val="1808030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panose="020B0606030504020204"/>
              <a:buNone/>
            </a:pPr>
            <a:r>
              <a:rPr lang="en-US"/>
              <a:t>Anytime I’m involved with anything that’s well-received, it’s a surprise to me.</a:t>
            </a:r>
          </a:p>
        </p:txBody>
      </p:sp>
      <p:sp>
        <p:nvSpPr>
          <p:cNvPr id="271" name="Google Shape;271;p47"/>
          <p:cNvSpPr txBox="1">
            <a:spLocks noGrp="1"/>
          </p:cNvSpPr>
          <p:nvPr>
            <p:ph type="subTitle" idx="1"/>
          </p:nvPr>
        </p:nvSpPr>
        <p:spPr>
          <a:xfrm>
            <a:off x="4862950" y="78086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a:t>Larry David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p>
        </p:txBody>
      </p:sp>
      <p:sp>
        <p:nvSpPr>
          <p:cNvPr id="277" name="Google Shape;277;p48"/>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p>
        </p:txBody>
      </p:sp>
      <p:sp>
        <p:nvSpPr>
          <p:cNvPr id="283" name="Google Shape;283;p49"/>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p>
        </p:txBody>
      </p:sp>
      <p:sp>
        <p:nvSpPr>
          <p:cNvPr id="289" name="Google Shape;289;p50"/>
          <p:cNvSpPr txBox="1">
            <a:spLocks noGrp="1"/>
          </p:cNvSpPr>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1" name="Shape 293"/>
        <p:cNvGrpSpPr/>
        <p:nvPr/>
      </p:nvGrpSpPr>
      <p:grpSpPr>
        <a:xfrm>
          <a:off x="0" y="0"/>
          <a:ext cx="0" cy="0"/>
          <a:chOff x="0" y="0"/>
          <a:chExt cx="0" cy="0"/>
        </a:xfrm>
      </p:grpSpPr>
      <p:sp>
        <p:nvSpPr>
          <p:cNvPr id="294" name="Google Shape;294;p51"/>
          <p:cNvSpPr txBox="1">
            <a:spLocks noGrp="1"/>
          </p:cNvSpPr>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dirty="0">
                <a:solidFill>
                  <a:srgbClr val="FFFFFF"/>
                </a:solidFill>
              </a:rPr>
              <a:t>Thank you </a:t>
            </a:r>
            <a:endParaRPr dirty="0">
              <a:solidFill>
                <a:srgbClr val="FFFFFF"/>
              </a:solidFill>
              <a:latin typeface="Google Sans" panose="020B0503030502040204"/>
              <a:ea typeface="Google Sans" panose="020B0503030502040204"/>
              <a:cs typeface="Google Sans" panose="020B0503030502040204"/>
              <a:sym typeface="Google Sans" panose="020B050303050204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B5653341-FBEF-762E-2E18-4AD6408DDE3C}"/>
              </a:ext>
            </a:extLst>
          </p:cNvPr>
          <p:cNvSpPr txBox="1"/>
          <p:nvPr/>
        </p:nvSpPr>
        <p:spPr>
          <a:xfrm>
            <a:off x="2236539" y="4546041"/>
            <a:ext cx="16434232" cy="1569660"/>
          </a:xfrm>
          <a:prstGeom prst="rect">
            <a:avLst/>
          </a:prstGeom>
          <a:noFill/>
        </p:spPr>
        <p:txBody>
          <a:bodyPr wrap="square">
            <a:spAutoFit/>
          </a:bodyPr>
          <a:lstStyle/>
          <a:p>
            <a:r>
              <a:rPr lang="en-US" sz="9600" dirty="0">
                <a:effectLst/>
                <a:latin typeface="Calibri" panose="020F0502020204030204" pitchFamily="34" charset="0"/>
                <a:ea typeface="Calibri" panose="020F0502020204030204" pitchFamily="34" charset="0"/>
                <a:cs typeface="Arial" panose="020B0604020202020204" pitchFamily="34" charset="0"/>
              </a:rPr>
              <a:t>The Margin Collapse </a:t>
            </a:r>
            <a:endParaRPr lang="en-US" dirty="0"/>
          </a:p>
        </p:txBody>
      </p:sp>
      <p:sp>
        <p:nvSpPr>
          <p:cNvPr id="8" name="TextBox 7">
            <a:extLst>
              <a:ext uri="{FF2B5EF4-FFF2-40B4-BE49-F238E27FC236}">
                <a16:creationId xmlns:a16="http://schemas.microsoft.com/office/drawing/2014/main" id="{0ED23324-146D-E5F8-CF89-18B0DB76BE24}"/>
              </a:ext>
            </a:extLst>
          </p:cNvPr>
          <p:cNvSpPr txBox="1"/>
          <p:nvPr/>
        </p:nvSpPr>
        <p:spPr>
          <a:xfrm>
            <a:off x="2236539" y="6145619"/>
            <a:ext cx="16434232" cy="4154984"/>
          </a:xfrm>
          <a:prstGeom prst="rect">
            <a:avLst/>
          </a:prstGeom>
          <a:noFill/>
        </p:spPr>
        <p:txBody>
          <a:bodyPr wrap="square">
            <a:spAutoFit/>
          </a:bodyPr>
          <a:lstStyle/>
          <a:p>
            <a:r>
              <a:rPr lang="en-US" sz="4400" dirty="0">
                <a:solidFill>
                  <a:srgbClr val="FFC000"/>
                </a:solidFill>
              </a:rPr>
              <a:t>Top and bottom margins of elements are sometimes collapsed into a single margin that is equal to the largest of the two margins.</a:t>
            </a:r>
          </a:p>
          <a:p>
            <a:endParaRPr lang="en-US" sz="4400" dirty="0"/>
          </a:p>
          <a:p>
            <a:r>
              <a:rPr lang="en-US" sz="4400" dirty="0">
                <a:solidFill>
                  <a:srgbClr val="FF0000"/>
                </a:solidFill>
              </a:rPr>
              <a:t>This does not happen on left and right margins! Only top and bottom margins!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29"/>
          <p:cNvSpPr txBox="1">
            <a:spLocks noGrp="1"/>
          </p:cNvSpPr>
          <p:nvPr>
            <p:ph type="title"/>
          </p:nvPr>
        </p:nvSpPr>
        <p:spPr>
          <a:xfrm>
            <a:off x="1884637" y="3926018"/>
            <a:ext cx="1568035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9600" dirty="0">
                <a:effectLst/>
                <a:latin typeface="Calibri" panose="020F0502020204030204" pitchFamily="34" charset="0"/>
                <a:ea typeface="Calibri" panose="020F0502020204030204" pitchFamily="34" charset="0"/>
                <a:cs typeface="Arial" panose="020B0604020202020204" pitchFamily="34" charset="0"/>
              </a:rPr>
              <a:t>CSS Variables And Trainings </a:t>
            </a:r>
            <a:endParaRPr lang="en-US" dirty="0"/>
          </a:p>
        </p:txBody>
      </p:sp>
      <p:sp>
        <p:nvSpPr>
          <p:cNvPr id="2" name="Rectangle 1">
            <a:extLst>
              <a:ext uri="{FF2B5EF4-FFF2-40B4-BE49-F238E27FC236}">
                <a16:creationId xmlns:a16="http://schemas.microsoft.com/office/drawing/2014/main" id="{291E1277-CBBA-B047-07C5-A8776396EAC7}"/>
              </a:ext>
            </a:extLst>
          </p:cNvPr>
          <p:cNvSpPr>
            <a:spLocks noChangeArrowheads="1"/>
          </p:cNvSpPr>
          <p:nvPr/>
        </p:nvSpPr>
        <p:spPr bwMode="auto">
          <a:xfrm>
            <a:off x="2062718" y="5838281"/>
            <a:ext cx="15948836"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highlight>
                  <a:srgbClr val="FFFF00"/>
                </a:highlight>
                <a:latin typeface="Verdana" panose="020B0604030504040204" pitchFamily="34" charset="0"/>
              </a:rPr>
              <a:t>The</a:t>
            </a:r>
            <a:r>
              <a:rPr kumimoji="0" lang="en-US" altLang="en-US" sz="3600" b="0" i="0" u="none" strike="noStrike" cap="none" normalizeH="0" baseline="0" dirty="0">
                <a:ln>
                  <a:noFill/>
                </a:ln>
                <a:solidFill>
                  <a:srgbClr val="000000"/>
                </a:solidFill>
                <a:effectLst/>
                <a:latin typeface="Verdana" panose="020B0604030504040204" pitchFamily="34" charset="0"/>
              </a:rPr>
              <a:t> </a:t>
            </a:r>
            <a:r>
              <a:rPr kumimoji="0" lang="en-US" altLang="en-US" sz="3600" b="0" i="0" u="none" strike="noStrike" cap="none" normalizeH="0" baseline="0" dirty="0">
                <a:ln>
                  <a:noFill/>
                </a:ln>
                <a:solidFill>
                  <a:srgbClr val="DC143C"/>
                </a:solidFill>
                <a:effectLst/>
                <a:latin typeface="Consolas" panose="020B0609020204030204" pitchFamily="49" charset="0"/>
              </a:rPr>
              <a:t>var()</a:t>
            </a:r>
            <a:r>
              <a:rPr kumimoji="0" lang="en-US" altLang="en-US" sz="3600" b="0" i="0" u="none" strike="noStrike" cap="none" normalizeH="0" baseline="0" dirty="0">
                <a:ln>
                  <a:noFill/>
                </a:ln>
                <a:solidFill>
                  <a:srgbClr val="000000"/>
                </a:solidFill>
                <a:effectLst/>
                <a:latin typeface="Verdana" panose="020B0604030504040204" pitchFamily="34" charset="0"/>
              </a:rPr>
              <a:t> </a:t>
            </a:r>
            <a:r>
              <a:rPr kumimoji="0" lang="en-US" altLang="en-US" sz="3600" b="0" i="0" u="none" strike="noStrike" cap="none" normalizeH="0" baseline="0" dirty="0">
                <a:ln>
                  <a:noFill/>
                </a:ln>
                <a:solidFill>
                  <a:srgbClr val="000000"/>
                </a:solidFill>
                <a:effectLst/>
                <a:highlight>
                  <a:srgbClr val="FFFF00"/>
                </a:highlight>
                <a:latin typeface="Verdana" panose="020B0604030504040204" pitchFamily="34" charset="0"/>
              </a:rPr>
              <a:t>function is used to insert the value of a CSS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accent5">
                    <a:lumMod val="90000"/>
                  </a:schemeClr>
                </a:solidFill>
                <a:effectLst/>
                <a:latin typeface="Verdana" panose="020B0604030504040204" pitchFamily="34" charset="0"/>
              </a:rPr>
              <a:t>CSS variables have access to the DOM, which means that you can create variables with local or global scope, change the variables with JavaScript, and change the variables based on media queries.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FF0000"/>
                </a:solidFill>
                <a:effectLst/>
                <a:latin typeface="Verdana" panose="020B0604030504040204" pitchFamily="34" charset="0"/>
              </a:rPr>
              <a:t>A good way to use CSS variables is when it comes to the colors of your design. Instead of copy and paste the same colors over and over again, you can place them in variables.</a:t>
            </a:r>
            <a:endParaRPr kumimoji="0" lang="en-US" altLang="en-US" sz="54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62803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Transition</a:t>
            </a:r>
          </a:p>
        </p:txBody>
      </p:sp>
      <p:sp>
        <p:nvSpPr>
          <p:cNvPr id="153" name="Google Shape;153;p31"/>
          <p:cNvSpPr txBox="1">
            <a:spLocks noGrp="1"/>
          </p:cNvSpPr>
          <p:nvPr>
            <p:ph type="body" idx="2"/>
          </p:nvPr>
        </p:nvSpPr>
        <p:spPr>
          <a:xfrm>
            <a:off x="2477575" y="4742121"/>
            <a:ext cx="15874220" cy="60939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dirty="0"/>
              <a:t>transition-duration:1s;</a:t>
            </a:r>
          </a:p>
          <a:p>
            <a:pPr marL="0" lvl="0" indent="0" algn="l" rtl="0">
              <a:spcBef>
                <a:spcPts val="0"/>
              </a:spcBef>
              <a:spcAft>
                <a:spcPts val="0"/>
              </a:spcAft>
              <a:buClr>
                <a:schemeClr val="dk1"/>
              </a:buClr>
              <a:buSzPts val="1100"/>
              <a:buFont typeface="Arial" panose="020B0604020202020204"/>
              <a:buNone/>
            </a:pPr>
            <a:endParaRPr lang="en-US" dirty="0"/>
          </a:p>
          <a:p>
            <a:pPr marL="0" lvl="0" indent="0" algn="l" rtl="0">
              <a:spcBef>
                <a:spcPts val="0"/>
              </a:spcBef>
              <a:spcAft>
                <a:spcPts val="0"/>
              </a:spcAft>
              <a:buClr>
                <a:schemeClr val="dk1"/>
              </a:buClr>
              <a:buSzPts val="1100"/>
              <a:buFont typeface="Arial" panose="020B0604020202020204"/>
              <a:buNone/>
            </a:pPr>
            <a:endParaRPr lang="en-US" dirty="0"/>
          </a:p>
          <a:p>
            <a:pPr marL="0" lvl="0" indent="0" algn="l" rtl="0">
              <a:spcBef>
                <a:spcPts val="0"/>
              </a:spcBef>
              <a:spcAft>
                <a:spcPts val="0"/>
              </a:spcAft>
              <a:buClr>
                <a:schemeClr val="dk1"/>
              </a:buClr>
              <a:buSzPts val="1100"/>
              <a:buFont typeface="Arial" panose="020B0604020202020204"/>
              <a:buNone/>
            </a:pPr>
            <a:r>
              <a:rPr lang="en-US" dirty="0"/>
              <a:t>-----------------------------------------------------</a:t>
            </a:r>
          </a:p>
          <a:p>
            <a:pPr marL="0" lvl="0" indent="0" algn="l" rtl="0">
              <a:spcBef>
                <a:spcPts val="0"/>
              </a:spcBef>
              <a:spcAft>
                <a:spcPts val="0"/>
              </a:spcAft>
              <a:buClr>
                <a:schemeClr val="dk1"/>
              </a:buClr>
              <a:buSzPts val="1100"/>
              <a:buFont typeface="Arial" panose="020B0604020202020204"/>
              <a:buNone/>
            </a:pPr>
            <a:endParaRPr lang="en-US" dirty="0"/>
          </a:p>
          <a:p>
            <a:pPr marL="0" lvl="0" indent="0" algn="l" rtl="0">
              <a:spcBef>
                <a:spcPts val="0"/>
              </a:spcBef>
              <a:spcAft>
                <a:spcPts val="0"/>
              </a:spcAft>
              <a:buClr>
                <a:schemeClr val="dk1"/>
              </a:buClr>
              <a:buSzPts val="1100"/>
              <a:buFont typeface="Arial" panose="020B0604020202020204"/>
              <a:buNone/>
            </a:pPr>
            <a:r>
              <a:rPr lang="en-US" dirty="0"/>
              <a:t>transition-delay:2s;</a:t>
            </a:r>
          </a:p>
          <a:p>
            <a:pPr marL="0" lvl="0" indent="0" algn="l" rtl="0">
              <a:spcBef>
                <a:spcPts val="0"/>
              </a:spcBef>
              <a:spcAft>
                <a:spcPts val="0"/>
              </a:spcAft>
              <a:buClr>
                <a:schemeClr val="dk1"/>
              </a:buClr>
              <a:buSzPts val="1100"/>
              <a:buFont typeface="Arial" panose="020B0604020202020204"/>
              <a:buNone/>
            </a:pPr>
            <a:endParaRPr lang="en-US" dirty="0"/>
          </a:p>
          <a:p>
            <a:pPr marL="0" lvl="0" indent="0" algn="l" rtl="0">
              <a:spcBef>
                <a:spcPts val="0"/>
              </a:spcBef>
              <a:spcAft>
                <a:spcPts val="0"/>
              </a:spcAft>
              <a:buClr>
                <a:schemeClr val="dk1"/>
              </a:buClr>
              <a:buSzPts val="1100"/>
              <a:buFont typeface="Arial" panose="020B0604020202020204"/>
              <a:buNone/>
            </a:pPr>
            <a:endParaRPr lang="en-US" dirty="0"/>
          </a:p>
        </p:txBody>
      </p:sp>
      <p:pic>
        <p:nvPicPr>
          <p:cNvPr id="3" name="Picture 2">
            <a:extLst>
              <a:ext uri="{FF2B5EF4-FFF2-40B4-BE49-F238E27FC236}">
                <a16:creationId xmlns:a16="http://schemas.microsoft.com/office/drawing/2014/main" id="{8281A517-A9E9-FBF8-AEC9-84F1292916EB}"/>
              </a:ext>
            </a:extLst>
          </p:cNvPr>
          <p:cNvPicPr>
            <a:picLocks noChangeAspect="1"/>
          </p:cNvPicPr>
          <p:nvPr/>
        </p:nvPicPr>
        <p:blipFill>
          <a:blip r:embed="rId3"/>
          <a:stretch>
            <a:fillRect/>
          </a:stretch>
        </p:blipFill>
        <p:spPr>
          <a:xfrm>
            <a:off x="2278700" y="5487907"/>
            <a:ext cx="9076608" cy="2360427"/>
          </a:xfrm>
          <a:prstGeom prst="rect">
            <a:avLst/>
          </a:prstGeom>
        </p:spPr>
      </p:pic>
      <p:pic>
        <p:nvPicPr>
          <p:cNvPr id="5" name="Picture 4">
            <a:extLst>
              <a:ext uri="{FF2B5EF4-FFF2-40B4-BE49-F238E27FC236}">
                <a16:creationId xmlns:a16="http://schemas.microsoft.com/office/drawing/2014/main" id="{62E34271-8831-2F3A-CCFA-36F4D3769986}"/>
              </a:ext>
            </a:extLst>
          </p:cNvPr>
          <p:cNvPicPr>
            <a:picLocks noChangeAspect="1"/>
          </p:cNvPicPr>
          <p:nvPr/>
        </p:nvPicPr>
        <p:blipFill>
          <a:blip r:embed="rId4"/>
          <a:stretch>
            <a:fillRect/>
          </a:stretch>
        </p:blipFill>
        <p:spPr>
          <a:xfrm>
            <a:off x="2278700" y="9399181"/>
            <a:ext cx="9076608" cy="22050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2"/>
          <p:cNvSpPr txBox="1">
            <a:spLocks noGrp="1"/>
          </p:cNvSpPr>
          <p:nvPr>
            <p:ph type="body" idx="1"/>
          </p:nvPr>
        </p:nvSpPr>
        <p:spPr>
          <a:xfrm>
            <a:off x="2126512" y="3019646"/>
            <a:ext cx="15757451" cy="1200325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676C72"/>
                </a:solidFill>
              </a:rPr>
              <a:t>transition-property: all;</a:t>
            </a:r>
          </a:p>
          <a:p>
            <a:pPr marL="0" lvl="0" indent="0" algn="l" rtl="0">
              <a:spcBef>
                <a:spcPts val="0"/>
              </a:spcBef>
              <a:spcAft>
                <a:spcPts val="0"/>
              </a:spcAft>
              <a:buNone/>
            </a:pPr>
            <a:r>
              <a:rPr lang="en-US" dirty="0">
                <a:solidFill>
                  <a:srgbClr val="676C72"/>
                </a:solidFill>
              </a:rPr>
              <a:t>transition-property:width,height;</a:t>
            </a:r>
          </a:p>
          <a:p>
            <a:pPr marL="0" lvl="0" indent="0" algn="l" rtl="0">
              <a:spcBef>
                <a:spcPts val="0"/>
              </a:spcBef>
              <a:spcAft>
                <a:spcPts val="0"/>
              </a:spcAft>
              <a:buNone/>
            </a:pPr>
            <a:endParaRPr lang="en-US" sz="3200" dirty="0">
              <a:solidFill>
                <a:srgbClr val="676C72"/>
              </a:solidFill>
            </a:endParaRPr>
          </a:p>
          <a:p>
            <a:pPr marL="0" lvl="0" indent="0" algn="l" rtl="0">
              <a:spcBef>
                <a:spcPts val="0"/>
              </a:spcBef>
              <a:spcAft>
                <a:spcPts val="0"/>
              </a:spcAft>
              <a:buNone/>
            </a:pPr>
            <a:endParaRPr lang="en-US" sz="3200" dirty="0">
              <a:solidFill>
                <a:srgbClr val="676C72"/>
              </a:solidFill>
            </a:endParaRPr>
          </a:p>
          <a:p>
            <a:pPr marL="0" lvl="0" indent="0" algn="l" rtl="0">
              <a:spcBef>
                <a:spcPts val="0"/>
              </a:spcBef>
              <a:spcAft>
                <a:spcPts val="0"/>
              </a:spcAft>
              <a:buNone/>
            </a:pPr>
            <a:endParaRPr lang="en-US" sz="3200" dirty="0">
              <a:solidFill>
                <a:srgbClr val="676C72"/>
              </a:solidFill>
            </a:endParaRPr>
          </a:p>
          <a:p>
            <a:pPr marL="0" lvl="0" indent="0" algn="l" rtl="0">
              <a:spcBef>
                <a:spcPts val="0"/>
              </a:spcBef>
              <a:spcAft>
                <a:spcPts val="0"/>
              </a:spcAft>
              <a:buNone/>
            </a:pPr>
            <a:endParaRPr lang="en-US" sz="3200" dirty="0">
              <a:solidFill>
                <a:srgbClr val="676C72"/>
              </a:solidFill>
            </a:endParaRPr>
          </a:p>
          <a:p>
            <a:pPr marL="0" lvl="0" indent="0" algn="l" rtl="0">
              <a:spcBef>
                <a:spcPts val="0"/>
              </a:spcBef>
              <a:spcAft>
                <a:spcPts val="0"/>
              </a:spcAft>
              <a:buNone/>
            </a:pPr>
            <a:endParaRPr lang="ar-EG" sz="3200" dirty="0">
              <a:solidFill>
                <a:srgbClr val="676C72"/>
              </a:solidFill>
            </a:endParaRPr>
          </a:p>
          <a:p>
            <a:pPr marL="0" lvl="0" indent="0" algn="l" rtl="0">
              <a:spcBef>
                <a:spcPts val="0"/>
              </a:spcBef>
              <a:spcAft>
                <a:spcPts val="0"/>
              </a:spcAft>
              <a:buNone/>
            </a:pPr>
            <a:r>
              <a:rPr lang="en-US" sz="3200" dirty="0">
                <a:solidFill>
                  <a:srgbClr val="676C72"/>
                </a:solidFill>
                <a:hlinkClick r:id="rId3"/>
              </a:rPr>
              <a:t>https://developer.mozilla.org/en-US/docs/Web/CSS/CSS_animated_properties</a:t>
            </a:r>
            <a:endParaRPr lang="ar-EG" sz="3200" dirty="0">
              <a:solidFill>
                <a:srgbClr val="676C72"/>
              </a:solidFill>
            </a:endParaRPr>
          </a:p>
          <a:p>
            <a:pPr marL="0" lvl="0" indent="0" algn="l" rtl="0">
              <a:spcBef>
                <a:spcPts val="0"/>
              </a:spcBef>
              <a:spcAft>
                <a:spcPts val="0"/>
              </a:spcAft>
              <a:buNone/>
            </a:pPr>
            <a:r>
              <a:rPr lang="en-US" dirty="0">
                <a:solidFill>
                  <a:srgbClr val="676C72"/>
                </a:solidFill>
              </a:rPr>
              <a:t>_________________________________</a:t>
            </a:r>
          </a:p>
          <a:p>
            <a:pPr marL="0" lvl="0" indent="0" algn="l" rtl="0">
              <a:spcBef>
                <a:spcPts val="0"/>
              </a:spcBef>
              <a:spcAft>
                <a:spcPts val="0"/>
              </a:spcAft>
              <a:buNone/>
            </a:pPr>
            <a:endParaRPr lang="en-US" dirty="0">
              <a:solidFill>
                <a:srgbClr val="676C72"/>
              </a:solidFill>
            </a:endParaRPr>
          </a:p>
          <a:p>
            <a:pPr marL="0" lvl="0" indent="0" algn="l" rtl="0">
              <a:spcBef>
                <a:spcPts val="0"/>
              </a:spcBef>
              <a:spcAft>
                <a:spcPts val="0"/>
              </a:spcAft>
              <a:buNone/>
            </a:pPr>
            <a:r>
              <a:rPr lang="en-US" dirty="0">
                <a:solidFill>
                  <a:srgbClr val="676C72"/>
                </a:solidFill>
              </a:rPr>
              <a:t>transition-timing-function:ease;</a:t>
            </a:r>
          </a:p>
          <a:p>
            <a:pPr marL="0" lvl="0" indent="0" algn="l" rtl="0">
              <a:spcBef>
                <a:spcPts val="0"/>
              </a:spcBef>
              <a:spcAft>
                <a:spcPts val="0"/>
              </a:spcAft>
              <a:buNone/>
            </a:pPr>
            <a:r>
              <a:rPr lang="en-US" dirty="0">
                <a:solidFill>
                  <a:srgbClr val="676C72"/>
                </a:solidFill>
              </a:rPr>
              <a:t> -linear;          -ease-in;          -ease-out;    ease-in-out;</a:t>
            </a:r>
          </a:p>
          <a:p>
            <a:pPr marL="0" lvl="0" indent="0" algn="l" rtl="0">
              <a:spcBef>
                <a:spcPts val="0"/>
              </a:spcBef>
              <a:spcAft>
                <a:spcPts val="0"/>
              </a:spcAft>
              <a:buNone/>
            </a:pPr>
            <a:endParaRPr lang="en-US" dirty="0">
              <a:solidFill>
                <a:srgbClr val="676C72"/>
              </a:solidFill>
            </a:endParaRPr>
          </a:p>
          <a:p>
            <a:pPr marL="0" lvl="0" indent="0" algn="l" rtl="0">
              <a:spcBef>
                <a:spcPts val="0"/>
              </a:spcBef>
              <a:spcAft>
                <a:spcPts val="0"/>
              </a:spcAft>
              <a:buNone/>
            </a:pPr>
            <a:endParaRPr lang="en-US" dirty="0">
              <a:solidFill>
                <a:srgbClr val="676C72"/>
              </a:solidFill>
            </a:endParaRPr>
          </a:p>
          <a:p>
            <a:pPr marL="0" lvl="0" indent="0" algn="l" rtl="0">
              <a:spcBef>
                <a:spcPts val="0"/>
              </a:spcBef>
              <a:spcAft>
                <a:spcPts val="0"/>
              </a:spcAft>
              <a:buNone/>
            </a:pPr>
            <a:endParaRPr lang="en-US" dirty="0">
              <a:solidFill>
                <a:srgbClr val="676C72"/>
              </a:solidFill>
            </a:endParaRPr>
          </a:p>
          <a:p>
            <a:pPr marL="0" lvl="0" indent="0" algn="l" rtl="0">
              <a:spcBef>
                <a:spcPts val="0"/>
              </a:spcBef>
              <a:spcAft>
                <a:spcPts val="0"/>
              </a:spcAft>
              <a:buNone/>
            </a:pPr>
            <a:r>
              <a:rPr lang="en-US" dirty="0">
                <a:solidFill>
                  <a:srgbClr val="676C72"/>
                </a:solidFill>
              </a:rPr>
              <a:t>___________________________________________</a:t>
            </a:r>
          </a:p>
          <a:p>
            <a:pPr marL="0" lvl="0" indent="0" algn="l" rtl="0">
              <a:spcBef>
                <a:spcPts val="0"/>
              </a:spcBef>
              <a:spcAft>
                <a:spcPts val="0"/>
              </a:spcAft>
              <a:buNone/>
            </a:pPr>
            <a:endParaRPr lang="en-US" dirty="0">
              <a:solidFill>
                <a:srgbClr val="676C72"/>
              </a:solidFill>
            </a:endParaRPr>
          </a:p>
          <a:p>
            <a:pPr marL="0" lvl="0" indent="0" algn="l" rtl="0">
              <a:spcBef>
                <a:spcPts val="0"/>
              </a:spcBef>
              <a:spcAft>
                <a:spcPts val="0"/>
              </a:spcAft>
              <a:buNone/>
            </a:pPr>
            <a:endParaRPr lang="en-US" dirty="0">
              <a:solidFill>
                <a:srgbClr val="676C72"/>
              </a:solidFill>
            </a:endParaRPr>
          </a:p>
        </p:txBody>
      </p:sp>
      <p:pic>
        <p:nvPicPr>
          <p:cNvPr id="3" name="Picture 2">
            <a:extLst>
              <a:ext uri="{FF2B5EF4-FFF2-40B4-BE49-F238E27FC236}">
                <a16:creationId xmlns:a16="http://schemas.microsoft.com/office/drawing/2014/main" id="{1997D222-A104-F241-218D-B6D79B16BD31}"/>
              </a:ext>
            </a:extLst>
          </p:cNvPr>
          <p:cNvPicPr>
            <a:picLocks noChangeAspect="1"/>
          </p:cNvPicPr>
          <p:nvPr/>
        </p:nvPicPr>
        <p:blipFill>
          <a:blip r:embed="rId4"/>
          <a:stretch>
            <a:fillRect/>
          </a:stretch>
        </p:blipFill>
        <p:spPr>
          <a:xfrm>
            <a:off x="2126512" y="4620566"/>
            <a:ext cx="8782493" cy="1780234"/>
          </a:xfrm>
          <a:prstGeom prst="rect">
            <a:avLst/>
          </a:prstGeom>
        </p:spPr>
      </p:pic>
      <p:pic>
        <p:nvPicPr>
          <p:cNvPr id="5" name="Picture 4">
            <a:extLst>
              <a:ext uri="{FF2B5EF4-FFF2-40B4-BE49-F238E27FC236}">
                <a16:creationId xmlns:a16="http://schemas.microsoft.com/office/drawing/2014/main" id="{EB34D52D-6C62-73FC-EEF5-355D9BD9F9DD}"/>
              </a:ext>
            </a:extLst>
          </p:cNvPr>
          <p:cNvPicPr>
            <a:picLocks noChangeAspect="1"/>
          </p:cNvPicPr>
          <p:nvPr/>
        </p:nvPicPr>
        <p:blipFill>
          <a:blip r:embed="rId5"/>
          <a:stretch>
            <a:fillRect/>
          </a:stretch>
        </p:blipFill>
        <p:spPr>
          <a:xfrm>
            <a:off x="2126512" y="10383414"/>
            <a:ext cx="8165804" cy="17802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7" name="Google Shape;167;p33"/>
          <p:cNvSpPr txBox="1">
            <a:spLocks noGrp="1"/>
          </p:cNvSpPr>
          <p:nvPr>
            <p:ph type="title"/>
          </p:nvPr>
        </p:nvSpPr>
        <p:spPr>
          <a:xfrm>
            <a:off x="2254103" y="7283302"/>
            <a:ext cx="15794648" cy="1923523"/>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!important</a:t>
            </a:r>
          </a:p>
        </p:txBody>
      </p:sp>
      <p:sp>
        <p:nvSpPr>
          <p:cNvPr id="5" name="TextBox 4">
            <a:extLst>
              <a:ext uri="{FF2B5EF4-FFF2-40B4-BE49-F238E27FC236}">
                <a16:creationId xmlns:a16="http://schemas.microsoft.com/office/drawing/2014/main" id="{B2F40CD1-FAA3-9423-EA92-DFCA19E13886}"/>
              </a:ext>
            </a:extLst>
          </p:cNvPr>
          <p:cNvSpPr txBox="1"/>
          <p:nvPr/>
        </p:nvSpPr>
        <p:spPr>
          <a:xfrm>
            <a:off x="2254103" y="2934582"/>
            <a:ext cx="16565525" cy="1754326"/>
          </a:xfrm>
          <a:prstGeom prst="rect">
            <a:avLst/>
          </a:prstGeom>
          <a:noFill/>
        </p:spPr>
        <p:txBody>
          <a:bodyPr wrap="square">
            <a:spAutoFit/>
          </a:bodyPr>
          <a:lstStyle/>
          <a:p>
            <a:pPr marL="0" lvl="0" indent="0" algn="l" rtl="0">
              <a:spcBef>
                <a:spcPts val="0"/>
              </a:spcBef>
              <a:spcAft>
                <a:spcPts val="0"/>
              </a:spcAft>
              <a:buNone/>
            </a:pPr>
            <a:r>
              <a:rPr lang="en-US" sz="5400" dirty="0" err="1">
                <a:solidFill>
                  <a:srgbClr val="676C72"/>
                </a:solidFill>
              </a:rPr>
              <a:t>transition:all</a:t>
            </a:r>
            <a:r>
              <a:rPr lang="en-US" sz="5400" dirty="0">
                <a:solidFill>
                  <a:srgbClr val="676C72"/>
                </a:solidFill>
              </a:rPr>
              <a:t>  .5s  2s  linear;</a:t>
            </a:r>
          </a:p>
          <a:p>
            <a:pPr marL="0" lvl="0" indent="0" algn="l" rtl="0">
              <a:spcBef>
                <a:spcPts val="0"/>
              </a:spcBef>
              <a:spcAft>
                <a:spcPts val="0"/>
              </a:spcAft>
              <a:buNone/>
            </a:pPr>
            <a:r>
              <a:rPr lang="en-US" sz="5400" dirty="0">
                <a:solidFill>
                  <a:srgbClr val="676C72"/>
                </a:solidFill>
              </a:rPr>
              <a:t>property  duration  delay   timing-function</a:t>
            </a:r>
          </a:p>
        </p:txBody>
      </p:sp>
      <p:pic>
        <p:nvPicPr>
          <p:cNvPr id="7" name="Picture 6">
            <a:extLst>
              <a:ext uri="{FF2B5EF4-FFF2-40B4-BE49-F238E27FC236}">
                <a16:creationId xmlns:a16="http://schemas.microsoft.com/office/drawing/2014/main" id="{9A298417-B33C-87B8-2CEB-435C302A5438}"/>
              </a:ext>
            </a:extLst>
          </p:cNvPr>
          <p:cNvPicPr>
            <a:picLocks noChangeAspect="1"/>
          </p:cNvPicPr>
          <p:nvPr/>
        </p:nvPicPr>
        <p:blipFill>
          <a:blip r:embed="rId3"/>
          <a:stretch>
            <a:fillRect/>
          </a:stretch>
        </p:blipFill>
        <p:spPr>
          <a:xfrm>
            <a:off x="2254103" y="4932178"/>
            <a:ext cx="11164185" cy="1923524"/>
          </a:xfrm>
          <a:prstGeom prst="rect">
            <a:avLst/>
          </a:prstGeom>
        </p:spPr>
      </p:pic>
      <p:pic>
        <p:nvPicPr>
          <p:cNvPr id="9" name="Picture 8">
            <a:extLst>
              <a:ext uri="{FF2B5EF4-FFF2-40B4-BE49-F238E27FC236}">
                <a16:creationId xmlns:a16="http://schemas.microsoft.com/office/drawing/2014/main" id="{D23EBF28-A34B-1DB8-0D5F-471C0D3171E9}"/>
              </a:ext>
            </a:extLst>
          </p:cNvPr>
          <p:cNvPicPr>
            <a:picLocks noChangeAspect="1"/>
          </p:cNvPicPr>
          <p:nvPr/>
        </p:nvPicPr>
        <p:blipFill>
          <a:blip r:embed="rId4"/>
          <a:stretch>
            <a:fillRect/>
          </a:stretch>
        </p:blipFill>
        <p:spPr>
          <a:xfrm>
            <a:off x="2481783" y="9028011"/>
            <a:ext cx="9277826" cy="19235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34"/>
          <p:cNvSpPr txBox="1">
            <a:spLocks noGrp="1"/>
          </p:cNvSpPr>
          <p:nvPr>
            <p:ph type="body" idx="1"/>
          </p:nvPr>
        </p:nvSpPr>
        <p:spPr>
          <a:xfrm>
            <a:off x="2278701" y="5069550"/>
            <a:ext cx="16136890" cy="757127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676C72"/>
                </a:solidFill>
              </a:rPr>
              <a:t>1 – Only vertical margin collapse.</a:t>
            </a:r>
          </a:p>
          <a:p>
            <a:pPr marL="0" lvl="0" indent="0" algn="l" rtl="0">
              <a:spcBef>
                <a:spcPts val="0"/>
              </a:spcBef>
              <a:spcAft>
                <a:spcPts val="0"/>
              </a:spcAft>
              <a:buClr>
                <a:schemeClr val="dk1"/>
              </a:buClr>
              <a:buSzPts val="1100"/>
              <a:buFont typeface="Arial" panose="020B0604020202020204"/>
              <a:buNone/>
            </a:pPr>
            <a:endParaRPr lang="en-US" dirty="0">
              <a:solidFill>
                <a:srgbClr val="676C72"/>
              </a:solidFill>
            </a:endParaRPr>
          </a:p>
          <a:p>
            <a:pPr marL="0" lvl="0" indent="0" algn="l" rtl="0">
              <a:spcBef>
                <a:spcPts val="0"/>
              </a:spcBef>
              <a:spcAft>
                <a:spcPts val="0"/>
              </a:spcAft>
              <a:buClr>
                <a:schemeClr val="dk1"/>
              </a:buClr>
              <a:buSzPts val="1100"/>
              <a:buFont typeface="Arial" panose="020B0604020202020204"/>
              <a:buNone/>
            </a:pPr>
            <a:r>
              <a:rPr lang="en-US" dirty="0">
                <a:solidFill>
                  <a:srgbClr val="676C72"/>
                </a:solidFill>
              </a:rPr>
              <a:t>2 – Bigger Margin Wins.</a:t>
            </a:r>
          </a:p>
          <a:p>
            <a:pPr marL="0" lvl="0" indent="0" algn="l" rtl="0">
              <a:spcBef>
                <a:spcPts val="0"/>
              </a:spcBef>
              <a:spcAft>
                <a:spcPts val="0"/>
              </a:spcAft>
              <a:buClr>
                <a:schemeClr val="dk1"/>
              </a:buClr>
              <a:buSzPts val="1100"/>
              <a:buFont typeface="Arial" panose="020B0604020202020204"/>
              <a:buNone/>
            </a:pPr>
            <a:endParaRPr lang="en-US" dirty="0">
              <a:solidFill>
                <a:srgbClr val="676C72"/>
              </a:solidFill>
            </a:endParaRPr>
          </a:p>
          <a:p>
            <a:pPr marL="0" lvl="0" indent="0" algn="l" rtl="0">
              <a:spcBef>
                <a:spcPts val="0"/>
              </a:spcBef>
              <a:spcAft>
                <a:spcPts val="0"/>
              </a:spcAft>
              <a:buClr>
                <a:schemeClr val="dk1"/>
              </a:buClr>
              <a:buSzPts val="1100"/>
              <a:buFont typeface="Arial" panose="020B0604020202020204"/>
              <a:buNone/>
            </a:pPr>
            <a:r>
              <a:rPr lang="en-US" dirty="0">
                <a:solidFill>
                  <a:srgbClr val="676C72"/>
                </a:solidFill>
              </a:rPr>
              <a:t>3 – Margin collapsing with elements without anything            between.</a:t>
            </a:r>
          </a:p>
          <a:p>
            <a:pPr marL="0" lvl="0" indent="0" algn="l" rtl="0">
              <a:spcBef>
                <a:spcPts val="0"/>
              </a:spcBef>
              <a:spcAft>
                <a:spcPts val="0"/>
              </a:spcAft>
              <a:buClr>
                <a:schemeClr val="dk1"/>
              </a:buClr>
              <a:buSzPts val="1100"/>
              <a:buFont typeface="Arial" panose="020B0604020202020204"/>
              <a:buNone/>
            </a:pPr>
            <a:endParaRPr lang="en-US" dirty="0">
              <a:solidFill>
                <a:srgbClr val="676C72"/>
              </a:solidFill>
            </a:endParaRPr>
          </a:p>
          <a:p>
            <a:pPr marL="0" lvl="0" indent="0" algn="l" rtl="0">
              <a:spcBef>
                <a:spcPts val="0"/>
              </a:spcBef>
              <a:spcAft>
                <a:spcPts val="0"/>
              </a:spcAft>
              <a:buClr>
                <a:schemeClr val="dk1"/>
              </a:buClr>
              <a:buSzPts val="1100"/>
              <a:buFont typeface="Arial" panose="020B0604020202020204"/>
              <a:buNone/>
            </a:pPr>
            <a:r>
              <a:rPr lang="en-US" dirty="0">
                <a:solidFill>
                  <a:srgbClr val="676C72"/>
                </a:solidFill>
              </a:rPr>
              <a:t>4 – Nesting does not prevent collapsing.</a:t>
            </a:r>
          </a:p>
          <a:p>
            <a:pPr marL="0" lvl="0" indent="0" algn="l" rtl="0">
              <a:spcBef>
                <a:spcPts val="0"/>
              </a:spcBef>
              <a:spcAft>
                <a:spcPts val="0"/>
              </a:spcAft>
              <a:buClr>
                <a:schemeClr val="dk1"/>
              </a:buClr>
              <a:buSzPts val="1100"/>
              <a:buFont typeface="Arial" panose="020B0604020202020204"/>
              <a:buNone/>
            </a:pPr>
            <a:endParaRPr lang="en-US" dirty="0">
              <a:solidFill>
                <a:srgbClr val="676C72"/>
              </a:solidFill>
            </a:endParaRPr>
          </a:p>
          <a:p>
            <a:pPr marL="0" lvl="0" indent="0" algn="l" rtl="0">
              <a:spcBef>
                <a:spcPts val="0"/>
              </a:spcBef>
              <a:spcAft>
                <a:spcPts val="0"/>
              </a:spcAft>
              <a:buNone/>
            </a:pPr>
            <a:endParaRPr lang="en-US" dirty="0">
              <a:solidFill>
                <a:srgbClr val="676C72"/>
              </a:solidFill>
            </a:endParaRPr>
          </a:p>
        </p:txBody>
      </p:sp>
      <p:sp>
        <p:nvSpPr>
          <p:cNvPr id="174" name="Google Shape;17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The Margin Collapse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5" name="Picture 4">
            <a:extLst>
              <a:ext uri="{FF2B5EF4-FFF2-40B4-BE49-F238E27FC236}">
                <a16:creationId xmlns:a16="http://schemas.microsoft.com/office/drawing/2014/main" id="{52107623-4CBC-8A3F-78FE-7A660A79850B}"/>
              </a:ext>
            </a:extLst>
          </p:cNvPr>
          <p:cNvPicPr>
            <a:picLocks noChangeAspect="1"/>
          </p:cNvPicPr>
          <p:nvPr/>
        </p:nvPicPr>
        <p:blipFill>
          <a:blip r:embed="rId3"/>
          <a:stretch>
            <a:fillRect/>
          </a:stretch>
        </p:blipFill>
        <p:spPr>
          <a:xfrm>
            <a:off x="2121526" y="3953761"/>
            <a:ext cx="5427589" cy="5808478"/>
          </a:xfrm>
          <a:prstGeom prst="rect">
            <a:avLst/>
          </a:prstGeom>
        </p:spPr>
      </p:pic>
      <p:pic>
        <p:nvPicPr>
          <p:cNvPr id="7" name="Picture 6">
            <a:extLst>
              <a:ext uri="{FF2B5EF4-FFF2-40B4-BE49-F238E27FC236}">
                <a16:creationId xmlns:a16="http://schemas.microsoft.com/office/drawing/2014/main" id="{49C98910-F0B6-154E-2976-D3B0270C6F15}"/>
              </a:ext>
            </a:extLst>
          </p:cNvPr>
          <p:cNvPicPr>
            <a:picLocks noChangeAspect="1"/>
          </p:cNvPicPr>
          <p:nvPr/>
        </p:nvPicPr>
        <p:blipFill>
          <a:blip r:embed="rId4"/>
          <a:stretch>
            <a:fillRect/>
          </a:stretch>
        </p:blipFill>
        <p:spPr>
          <a:xfrm>
            <a:off x="8149228" y="2934586"/>
            <a:ext cx="10457749" cy="7634177"/>
          </a:xfrm>
          <a:prstGeom prst="rect">
            <a:avLst/>
          </a:prstGeom>
        </p:spPr>
      </p:pic>
      <p:sp>
        <p:nvSpPr>
          <p:cNvPr id="13" name="TextBox 12">
            <a:extLst>
              <a:ext uri="{FF2B5EF4-FFF2-40B4-BE49-F238E27FC236}">
                <a16:creationId xmlns:a16="http://schemas.microsoft.com/office/drawing/2014/main" id="{ABA9EA8B-C107-7AA3-815F-9C759282B027}"/>
              </a:ext>
            </a:extLst>
          </p:cNvPr>
          <p:cNvSpPr txBox="1"/>
          <p:nvPr/>
        </p:nvSpPr>
        <p:spPr>
          <a:xfrm>
            <a:off x="2567761" y="10781413"/>
            <a:ext cx="15826565" cy="1077218"/>
          </a:xfrm>
          <a:prstGeom prst="rect">
            <a:avLst/>
          </a:prstGeom>
          <a:noFill/>
        </p:spPr>
        <p:txBody>
          <a:bodyPr wrap="square">
            <a:spAutoFit/>
          </a:bodyPr>
          <a:lstStyle/>
          <a:p>
            <a:r>
              <a:rPr lang="en-US" sz="3200" dirty="0"/>
              <a:t>https://developer.mozilla.org/en-US/docs/Web/CSS/CSS_Box_Model/Mastering_margin_collapsing</a:t>
            </a:r>
          </a:p>
        </p:txBody>
      </p:sp>
    </p:spTree>
    <p:extLst>
      <p:ext uri="{BB962C8B-B14F-4D97-AF65-F5344CB8AC3E}">
        <p14:creationId xmlns:p14="http://schemas.microsoft.com/office/powerpoint/2010/main" val="3951326029"/>
      </p:ext>
    </p:extLst>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581</Words>
  <Application>Microsoft Office PowerPoint</Application>
  <PresentationFormat>Custom</PresentationFormat>
  <Paragraphs>90</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Verdana</vt:lpstr>
      <vt:lpstr>Arial</vt:lpstr>
      <vt:lpstr>Consolas</vt:lpstr>
      <vt:lpstr>Roboto Mono</vt:lpstr>
      <vt:lpstr>Google Sans</vt:lpstr>
      <vt:lpstr>Open Sans</vt:lpstr>
      <vt:lpstr>Helvetica Neue</vt:lpstr>
      <vt:lpstr>Segoe UI</vt:lpstr>
      <vt:lpstr>Simple Light</vt:lpstr>
      <vt:lpstr>Transition</vt:lpstr>
      <vt:lpstr>!important</vt:lpstr>
      <vt:lpstr>PowerPoint Presentation</vt:lpstr>
      <vt:lpstr>CSS Variables And Trainings </vt:lpstr>
      <vt:lpstr>Transition</vt:lpstr>
      <vt:lpstr>PowerPoint Presentation</vt:lpstr>
      <vt:lpstr>!important</vt:lpstr>
      <vt:lpstr>The Margin Collapse</vt:lpstr>
      <vt:lpstr>PowerPoint Presentation</vt:lpstr>
      <vt:lpstr>CSS Variables</vt:lpstr>
      <vt:lpstr>Flex Box</vt:lpstr>
      <vt:lpstr>Flex container : </vt:lpstr>
      <vt:lpstr>flex-direction</vt:lpstr>
      <vt:lpstr>flex-wrap </vt:lpstr>
      <vt:lpstr>flex-flow</vt:lpstr>
      <vt:lpstr>justify-content</vt:lpstr>
      <vt:lpstr>align-items </vt:lpstr>
      <vt:lpstr>align-content</vt:lpstr>
      <vt:lpstr>PowerPoint Presentation</vt:lpstr>
      <vt:lpstr>Perfect Centering  </vt:lpstr>
      <vt:lpstr>Anytime I’m involved with anything that’s well-received, it’s a surprise to me.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mohamed abdelwahed</cp:lastModifiedBy>
  <cp:revision>7</cp:revision>
  <dcterms:created xsi:type="dcterms:W3CDTF">2021-10-01T11:40:27Z</dcterms:created>
  <dcterms:modified xsi:type="dcterms:W3CDTF">2022-09-29T14:24:05Z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5DB76DFF0FFA4EFC87EB9A0DC5598FD0</vt:lpwstr>
  </property>
  <property fmtid="{D5CDD505-2E9C-101B-9397-08002B2CF9AE}" pid="3" name="KSOProductBuildVer">
    <vt:lpwstr>1033-11.2.0.10323</vt:lpwstr>
  </property>
</Properties>
</file>